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0"/>
  </p:notesMasterIdLst>
  <p:sldIdLst>
    <p:sldId id="1492" r:id="rId2"/>
    <p:sldId id="1420" r:id="rId3"/>
    <p:sldId id="1421" r:id="rId4"/>
    <p:sldId id="1454" r:id="rId5"/>
    <p:sldId id="1447" r:id="rId6"/>
    <p:sldId id="1483" r:id="rId7"/>
    <p:sldId id="1489" r:id="rId8"/>
    <p:sldId id="1423" r:id="rId9"/>
    <p:sldId id="1455" r:id="rId10"/>
    <p:sldId id="1457" r:id="rId11"/>
    <p:sldId id="1458" r:id="rId12"/>
    <p:sldId id="1496" r:id="rId13"/>
    <p:sldId id="1501" r:id="rId14"/>
    <p:sldId id="1499" r:id="rId15"/>
    <p:sldId id="1498" r:id="rId16"/>
    <p:sldId id="1497" r:id="rId17"/>
    <p:sldId id="1456" r:id="rId18"/>
    <p:sldId id="1461" r:id="rId19"/>
    <p:sldId id="1459" r:id="rId20"/>
    <p:sldId id="1427" r:id="rId21"/>
    <p:sldId id="1460" r:id="rId22"/>
    <p:sldId id="1426" r:id="rId23"/>
    <p:sldId id="1464" r:id="rId24"/>
    <p:sldId id="1465" r:id="rId25"/>
    <p:sldId id="1466" r:id="rId26"/>
    <p:sldId id="1462" r:id="rId27"/>
    <p:sldId id="1467" r:id="rId28"/>
    <p:sldId id="1486" r:id="rId29"/>
    <p:sldId id="1485" r:id="rId30"/>
    <p:sldId id="1468" r:id="rId31"/>
    <p:sldId id="1469" r:id="rId32"/>
    <p:sldId id="1470" r:id="rId33"/>
    <p:sldId id="1473" r:id="rId34"/>
    <p:sldId id="1491" r:id="rId35"/>
    <p:sldId id="1506" r:id="rId36"/>
    <p:sldId id="1493" r:id="rId37"/>
    <p:sldId id="1490" r:id="rId38"/>
    <p:sldId id="1475" r:id="rId39"/>
    <p:sldId id="1494" r:id="rId40"/>
    <p:sldId id="1471" r:id="rId41"/>
    <p:sldId id="1504" r:id="rId42"/>
    <p:sldId id="1495" r:id="rId43"/>
    <p:sldId id="1472" r:id="rId44"/>
    <p:sldId id="1502" r:id="rId45"/>
    <p:sldId id="1503" r:id="rId46"/>
    <p:sldId id="1476" r:id="rId47"/>
    <p:sldId id="1477" r:id="rId48"/>
    <p:sldId id="1478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3B35E31-93BC-4F5D-92EF-3AF714197A82}">
          <p14:sldIdLst>
            <p14:sldId id="1492"/>
            <p14:sldId id="1420"/>
            <p14:sldId id="1421"/>
            <p14:sldId id="1454"/>
            <p14:sldId id="1447"/>
            <p14:sldId id="1483"/>
            <p14:sldId id="1489"/>
            <p14:sldId id="1423"/>
            <p14:sldId id="1455"/>
            <p14:sldId id="1457"/>
            <p14:sldId id="1458"/>
            <p14:sldId id="1496"/>
            <p14:sldId id="1501"/>
            <p14:sldId id="1499"/>
            <p14:sldId id="1498"/>
            <p14:sldId id="1497"/>
            <p14:sldId id="1456"/>
            <p14:sldId id="1461"/>
            <p14:sldId id="1459"/>
            <p14:sldId id="1427"/>
            <p14:sldId id="1460"/>
            <p14:sldId id="1426"/>
            <p14:sldId id="1464"/>
            <p14:sldId id="1465"/>
            <p14:sldId id="1466"/>
            <p14:sldId id="1462"/>
            <p14:sldId id="1467"/>
            <p14:sldId id="1486"/>
            <p14:sldId id="1485"/>
            <p14:sldId id="1468"/>
            <p14:sldId id="1469"/>
            <p14:sldId id="1470"/>
            <p14:sldId id="1473"/>
            <p14:sldId id="1491"/>
            <p14:sldId id="1506"/>
            <p14:sldId id="1493"/>
            <p14:sldId id="1490"/>
            <p14:sldId id="1475"/>
            <p14:sldId id="1494"/>
            <p14:sldId id="1471"/>
            <p14:sldId id="1504"/>
            <p14:sldId id="1495"/>
            <p14:sldId id="1472"/>
            <p14:sldId id="1502"/>
            <p14:sldId id="1503"/>
            <p14:sldId id="1476"/>
            <p14:sldId id="1477"/>
            <p14:sldId id="14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9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" initials="S" lastIdx="2" clrIdx="0">
    <p:extLst>
      <p:ext uri="{19B8F6BF-5375-455C-9EA6-DF929625EA0E}">
        <p15:presenceInfo xmlns:p15="http://schemas.microsoft.com/office/powerpoint/2012/main" userId="Sara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4DC"/>
    <a:srgbClr val="106CA0"/>
    <a:srgbClr val="003A77"/>
    <a:srgbClr val="0D5B88"/>
    <a:srgbClr val="003672"/>
    <a:srgbClr val="2C55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58"/>
    <p:restoredTop sz="94647"/>
  </p:normalViewPr>
  <p:slideViewPr>
    <p:cSldViewPr snapToGrid="0" snapToObjects="1" showGuides="1">
      <p:cViewPr varScale="1">
        <p:scale>
          <a:sx n="142" d="100"/>
          <a:sy n="142" d="100"/>
        </p:scale>
        <p:origin x="576" y="168"/>
      </p:cViewPr>
      <p:guideLst>
        <p:guide orient="horz" pos="39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5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178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9292226629565994E-2"/>
          <c:y val="6.7976596675415599E-2"/>
          <c:w val="0.80480418566100298"/>
          <c:h val="0.9181345144356950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FFCC00"/>
            </a:solidFill>
            <a:ln w="3175">
              <a:noFill/>
              <a:prstDash val="solid"/>
            </a:ln>
            <a:scene3d>
              <a:camera prst="orthographicFront"/>
              <a:lightRig rig="threePt" dir="t"/>
            </a:scene3d>
            <a:sp3d prstMaterial="flat">
              <a:bevelT/>
            </a:sp3d>
          </c:spPr>
          <c:dPt>
            <c:idx val="0"/>
            <c:bubble3D val="0"/>
            <c:spPr>
              <a:gradFill>
                <a:gsLst>
                  <a:gs pos="0">
                    <a:srgbClr val="000000">
                      <a:lumMod val="65000"/>
                      <a:lumOff val="35000"/>
                    </a:srgbClr>
                  </a:gs>
                  <a:gs pos="98000">
                    <a:sysClr val="window" lastClr="FFFFFF">
                      <a:lumMod val="75000"/>
                    </a:sysClr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  <a:prstDash val="solid"/>
              </a:ln>
              <a:scene3d>
                <a:camera prst="orthographicFront"/>
                <a:lightRig rig="threePt" dir="t"/>
              </a:scene3d>
              <a:sp3d prstMaterial="flat">
                <a:bevelT/>
              </a:sp3d>
            </c:spPr>
            <c:extLst>
              <c:ext xmlns:c16="http://schemas.microsoft.com/office/drawing/2014/chart" uri="{C3380CC4-5D6E-409C-BE32-E72D297353CC}">
                <c16:uniqueId val="{00000001-C1FF-BF4A-A52A-9DD0CF79FF08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rgbClr val="604176"/>
                  </a:gs>
                  <a:gs pos="98000">
                    <a:srgbClr val="BDA1CD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  <a:prstDash val="solid"/>
              </a:ln>
              <a:scene3d>
                <a:camera prst="orthographicFront"/>
                <a:lightRig rig="threePt" dir="t"/>
              </a:scene3d>
              <a:sp3d prstMaterial="flat">
                <a:bevelT/>
              </a:sp3d>
            </c:spPr>
            <c:extLst>
              <c:ext xmlns:c16="http://schemas.microsoft.com/office/drawing/2014/chart" uri="{C3380CC4-5D6E-409C-BE32-E72D297353CC}">
                <c16:uniqueId val="{00000003-C1FF-BF4A-A52A-9DD0CF79FF08}"/>
              </c:ext>
            </c:extLst>
          </c:dPt>
          <c:dLbls>
            <c:dLbl>
              <c:idx val="0"/>
              <c:layout>
                <c:manualLayout>
                  <c:x val="0.16004233023503636"/>
                  <c:y val="-0.1164501312335957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FF-BF4A-A52A-9DD0CF79FF08}"/>
                </c:ext>
              </c:extLst>
            </c:dLbl>
            <c:dLbl>
              <c:idx val="1"/>
              <c:layout>
                <c:manualLayout>
                  <c:x val="-0.15299345805458542"/>
                  <c:y val="2.911636045494313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FF-BF4A-A52A-9DD0CF79FF0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19075</c:v>
                </c:pt>
                <c:pt idx="1">
                  <c:v>18631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FF-BF4A-A52A-9DD0CF79FF0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3.3525398141021845E-2"/>
          <c:y val="1.9444444444444445E-2"/>
          <c:w val="0.9536258954472796"/>
          <c:h val="7.8101706036745405E-2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en-US"/>
        </a:p>
      </c:txPr>
    </c:legend>
    <c:plotVisOnly val="1"/>
    <c:dispBlanksAs val="zero"/>
    <c:showDLblsOverMax val="0"/>
  </c:chart>
  <c:spPr>
    <a:noFill/>
    <a:ln w="38080" cap="flat" cmpd="sng" algn="ctr">
      <a:noFill/>
      <a:prstDash val="solid"/>
      <a:miter lim="800000"/>
      <a:headEnd type="none" w="med" len="med"/>
      <a:tailEnd type="none" w="med" len="med"/>
    </a:ln>
    <a:effectLst/>
  </c:spPr>
  <c:txPr>
    <a:bodyPr/>
    <a:lstStyle/>
    <a:p>
      <a:pPr>
        <a:defRPr sz="2000" b="1" i="0" u="none" strike="noStrike" baseline="0">
          <a:solidFill>
            <a:schemeClr val="bg1"/>
          </a:solidFill>
          <a:latin typeface="+mn-lt"/>
          <a:ea typeface="Helvetica"/>
          <a:cs typeface="Helvetica"/>
        </a:defRPr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924747582227899"/>
          <c:y val="9.9155293088363905E-2"/>
          <c:w val="0.82451609089404365"/>
          <c:h val="0.820473702806379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mRNA-1273 Vaccine</c:v>
                </c:pt>
              </c:strCache>
            </c:strRef>
          </c:tx>
          <c:spPr>
            <a:gradFill>
              <a:gsLst>
                <a:gs pos="98000">
                  <a:srgbClr val="0AAED7"/>
                </a:gs>
                <a:gs pos="0">
                  <a:srgbClr val="065D72"/>
                </a:gs>
              </a:gsLst>
              <a:lin ang="0" scaled="1"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Symptomactic Covid-19</c:v>
                </c:pt>
                <c:pt idx="1">
                  <c:v>Severe Covid-19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11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7-B444-A64E-F8B23D1872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Placebo</c:v>
                </c:pt>
              </c:strCache>
            </c:strRef>
          </c:tx>
          <c:spPr>
            <a:gradFill>
              <a:gsLst>
                <a:gs pos="100000">
                  <a:srgbClr val="D8A200"/>
                </a:gs>
                <a:gs pos="0">
                  <a:srgbClr val="735700"/>
                </a:gs>
              </a:gsLst>
              <a:lin ang="0" scaled="1"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F47-B444-A64E-F8B23D18728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4F47-B444-A64E-F8B23D18728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Symptomactic Covid-19</c:v>
                </c:pt>
                <c:pt idx="1">
                  <c:v>Severe Covid-19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185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47-B444-A64E-F8B23D1872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225246096"/>
        <c:axId val="1225221680"/>
      </c:barChart>
      <c:catAx>
        <c:axId val="1225246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21680"/>
        <c:crosses val="autoZero"/>
        <c:auto val="1"/>
        <c:lblAlgn val="ctr"/>
        <c:lblOffset val="1"/>
        <c:tickLblSkip val="1"/>
        <c:tickMarkSkip val="1"/>
        <c:noMultiLvlLbl val="0"/>
      </c:catAx>
      <c:valAx>
        <c:axId val="1225221680"/>
        <c:scaling>
          <c:orientation val="minMax"/>
          <c:max val="25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/>
                  <a:t>Number of Participants</a:t>
                </a:r>
              </a:p>
            </c:rich>
          </c:tx>
          <c:layout>
            <c:manualLayout>
              <c:xMode val="edge"/>
              <c:yMode val="edge"/>
              <c:x val="1.3962781679317113E-4"/>
              <c:y val="0.2277399219328353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46096"/>
        <c:crosses val="autoZero"/>
        <c:crossBetween val="between"/>
        <c:majorUnit val="50"/>
        <c:minorUnit val="20"/>
      </c:valAx>
      <c:spPr>
        <a:solidFill>
          <a:srgbClr val="E6EBF2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c:spPr>
    </c:plotArea>
    <c:legend>
      <c:legendPos val="t"/>
      <c:layout>
        <c:manualLayout>
          <c:xMode val="edge"/>
          <c:yMode val="edge"/>
          <c:x val="0.52042124801967327"/>
          <c:y val="1.33158355205599E-3"/>
          <c:w val="0.45356175072710503"/>
          <c:h val="9.907842048590082E-2"/>
        </c:manualLayout>
      </c:layout>
      <c:overlay val="0"/>
      <c:spPr>
        <a:noFill/>
      </c:sp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noFill/>
      <a:prstDash val="solid"/>
      <a:round/>
      <a:headEnd type="none" w="med" len="med"/>
      <a:tailEnd type="none" w="med" len="med"/>
    </a:ln>
    <a:effectLst/>
  </c:spPr>
  <c:txPr>
    <a:bodyPr/>
    <a:lstStyle/>
    <a:p>
      <a:pPr>
        <a:defRPr sz="1800">
          <a:solidFill>
            <a:srgbClr val="000000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573396230876547"/>
          <c:y val="9.9155293088363905E-2"/>
          <c:w val="0.83802960440755714"/>
          <c:h val="0.820473702806379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mRNA-1273 Vaccine</c:v>
                </c:pt>
              </c:strCache>
            </c:strRef>
          </c:tx>
          <c:spPr>
            <a:gradFill>
              <a:gsLst>
                <a:gs pos="98000">
                  <a:srgbClr val="0AAED7"/>
                </a:gs>
                <a:gs pos="0">
                  <a:srgbClr val="065D72"/>
                </a:gs>
              </a:gsLst>
              <a:lin ang="0" scaled="1"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Per-Protocol Analysis</c:v>
                </c:pt>
                <c:pt idx="1">
                  <c:v>Modified Intention-to-Treat Analysis</c:v>
                </c:pt>
              </c:strCache>
            </c:strRef>
          </c:cat>
          <c:val>
            <c:numRef>
              <c:f>Sheet1!$B$2:$B$3</c:f>
              <c:numCache>
                <c:formatCode>0.0</c:formatCode>
                <c:ptCount val="2"/>
                <c:pt idx="0">
                  <c:v>3.3</c:v>
                </c:pt>
                <c:pt idx="1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7-B444-A64E-F8B23D1872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Placebo</c:v>
                </c:pt>
              </c:strCache>
            </c:strRef>
          </c:tx>
          <c:spPr>
            <a:gradFill>
              <a:gsLst>
                <a:gs pos="100000">
                  <a:srgbClr val="D8A200"/>
                </a:gs>
                <a:gs pos="0">
                  <a:srgbClr val="735700"/>
                </a:gs>
              </a:gsLst>
              <a:lin ang="0" scaled="1"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F47-B444-A64E-F8B23D18728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4F47-B444-A64E-F8B23D18728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Per-Protocol Analysis</c:v>
                </c:pt>
                <c:pt idx="1">
                  <c:v>Modified Intention-to-Treat Analysis</c:v>
                </c:pt>
              </c:strCache>
            </c:strRef>
          </c:cat>
          <c:val>
            <c:numRef>
              <c:f>Sheet1!$C$2:$C$3</c:f>
              <c:numCache>
                <c:formatCode>0.0</c:formatCode>
                <c:ptCount val="2"/>
                <c:pt idx="0">
                  <c:v>56.5</c:v>
                </c:pt>
                <c:pt idx="1">
                  <c:v>79.8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47-B444-A64E-F8B23D1872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225246096"/>
        <c:axId val="1225221680"/>
      </c:barChart>
      <c:catAx>
        <c:axId val="1225246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21680"/>
        <c:crosses val="autoZero"/>
        <c:auto val="1"/>
        <c:lblAlgn val="ctr"/>
        <c:lblOffset val="1"/>
        <c:tickLblSkip val="1"/>
        <c:tickMarkSkip val="1"/>
        <c:noMultiLvlLbl val="0"/>
      </c:catAx>
      <c:valAx>
        <c:axId val="1225221680"/>
        <c:scaling>
          <c:orientation val="minMax"/>
          <c:max val="12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/>
                  <a:t>Incidence Rate per 1,000 Person-Years</a:t>
                </a:r>
              </a:p>
            </c:rich>
          </c:tx>
          <c:layout>
            <c:manualLayout>
              <c:xMode val="edge"/>
              <c:yMode val="edge"/>
              <c:x val="1.3962781679317113E-4"/>
              <c:y val="0.12029766915927961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46096"/>
        <c:crosses val="autoZero"/>
        <c:crossBetween val="between"/>
        <c:majorUnit val="20"/>
        <c:minorUnit val="20"/>
      </c:valAx>
      <c:spPr>
        <a:solidFill>
          <a:srgbClr val="E6EBF2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c:spPr>
    </c:plotArea>
    <c:legend>
      <c:legendPos val="t"/>
      <c:layout>
        <c:manualLayout>
          <c:xMode val="edge"/>
          <c:yMode val="edge"/>
          <c:x val="0.52042124801967327"/>
          <c:y val="1.33158355205599E-3"/>
          <c:w val="0.45356175072710503"/>
          <c:h val="9.907842048590082E-2"/>
        </c:manualLayout>
      </c:layout>
      <c:overlay val="0"/>
      <c:spPr>
        <a:noFill/>
      </c:sp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noFill/>
      <a:prstDash val="solid"/>
      <a:round/>
      <a:headEnd type="none" w="med" len="med"/>
      <a:tailEnd type="none" w="med" len="med"/>
    </a:ln>
    <a:effectLst/>
  </c:spPr>
  <c:txPr>
    <a:bodyPr/>
    <a:lstStyle/>
    <a:p>
      <a:pPr>
        <a:defRPr sz="1800">
          <a:solidFill>
            <a:srgbClr val="000000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924747582227899"/>
          <c:y val="9.9155293088363905E-2"/>
          <c:w val="0.82451609089404365"/>
          <c:h val="0.75496005216329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mRNA-1273 Vaccine</c:v>
                </c:pt>
              </c:strCache>
            </c:strRef>
          </c:tx>
          <c:spPr>
            <a:gradFill>
              <a:gsLst>
                <a:gs pos="98000">
                  <a:srgbClr val="0AAED7"/>
                </a:gs>
                <a:gs pos="0">
                  <a:srgbClr val="065D72"/>
                </a:gs>
              </a:gsLst>
              <a:lin ang="0" scaled="1"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≥18 to &lt;65 Years</c:v>
                </c:pt>
                <c:pt idx="1">
                  <c:v>≥65 Years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7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7-B444-A64E-F8B23D1872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Placebo</c:v>
                </c:pt>
              </c:strCache>
            </c:strRef>
          </c:tx>
          <c:spPr>
            <a:gradFill>
              <a:gsLst>
                <a:gs pos="100000">
                  <a:srgbClr val="D8A200"/>
                </a:gs>
                <a:gs pos="0">
                  <a:srgbClr val="735700"/>
                </a:gs>
              </a:gsLst>
              <a:lin ang="0" scaled="1"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F47-B444-A64E-F8B23D18728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4F47-B444-A64E-F8B23D18728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≥18 to &lt;65 Years</c:v>
                </c:pt>
                <c:pt idx="1">
                  <c:v>≥65 Years</c:v>
                </c:pt>
              </c:strCache>
            </c:strRef>
          </c:cat>
          <c:val>
            <c:numRef>
              <c:f>Sheet1!$C$2:$C$3</c:f>
              <c:numCache>
                <c:formatCode>0</c:formatCode>
                <c:ptCount val="2"/>
                <c:pt idx="0">
                  <c:v>156</c:v>
                </c:pt>
                <c:pt idx="1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47-B444-A64E-F8B23D1872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225246096"/>
        <c:axId val="1225221680"/>
      </c:barChart>
      <c:catAx>
        <c:axId val="12252460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Age Group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21680"/>
        <c:crosses val="autoZero"/>
        <c:auto val="1"/>
        <c:lblAlgn val="ctr"/>
        <c:lblOffset val="1"/>
        <c:tickLblSkip val="1"/>
        <c:tickMarkSkip val="1"/>
        <c:noMultiLvlLbl val="0"/>
      </c:catAx>
      <c:valAx>
        <c:axId val="1225221680"/>
        <c:scaling>
          <c:orientation val="minMax"/>
          <c:max val="20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1800" b="1" i="0" baseline="0" dirty="0">
                    <a:effectLst/>
                  </a:rPr>
                  <a:t>Participants with Symptomatic Covid-19</a:t>
                </a:r>
                <a:endParaRPr lang="en-US" sz="20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1.3962781679317113E-4"/>
              <c:y val="7.5748402911900145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46096"/>
        <c:crosses val="autoZero"/>
        <c:crossBetween val="between"/>
        <c:majorUnit val="50"/>
        <c:minorUnit val="20"/>
      </c:valAx>
      <c:spPr>
        <a:solidFill>
          <a:srgbClr val="E6EBF2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c:spPr>
    </c:plotArea>
    <c:legend>
      <c:legendPos val="t"/>
      <c:layout>
        <c:manualLayout>
          <c:xMode val="edge"/>
          <c:yMode val="edge"/>
          <c:x val="0.52042124801967327"/>
          <c:y val="1.33158355205599E-3"/>
          <c:w val="0.45356175072710503"/>
          <c:h val="9.907842048590082E-2"/>
        </c:manualLayout>
      </c:layout>
      <c:overlay val="0"/>
      <c:spPr>
        <a:noFill/>
      </c:sp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noFill/>
      <a:prstDash val="solid"/>
      <a:round/>
      <a:headEnd type="none" w="med" len="med"/>
      <a:tailEnd type="none" w="med" len="med"/>
    </a:ln>
    <a:effectLst/>
  </c:spPr>
  <c:txPr>
    <a:bodyPr/>
    <a:lstStyle/>
    <a:p>
      <a:pPr>
        <a:defRPr sz="1800">
          <a:solidFill>
            <a:srgbClr val="000000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924747582227899"/>
          <c:y val="2.0538883111309199E-2"/>
          <c:w val="0.82451609089404365"/>
          <c:h val="0.8047504085574208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Placebo</c:v>
                </c:pt>
              </c:strCache>
            </c:strRef>
          </c:tx>
          <c:spPr>
            <a:gradFill flip="none" rotWithShape="1">
              <a:gsLst>
                <a:gs pos="100000">
                  <a:srgbClr val="D8A200"/>
                </a:gs>
                <a:gs pos="0">
                  <a:srgbClr val="735700"/>
                </a:gs>
              </a:gsLst>
              <a:lin ang="5400000" scaled="1"/>
              <a:tileRect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F47-B444-A64E-F8B23D18728B}"/>
              </c:ext>
            </c:extLst>
          </c:dPt>
          <c:dLbls>
            <c:dLbl>
              <c:idx val="0"/>
              <c:layout>
                <c:manualLayout>
                  <c:x val="-3.0030030030031131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4F47-B444-A64E-F8B23D18728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Starting 14 Days after Dose 2</c:v>
                </c:pt>
                <c:pt idx="1">
                  <c:v>Dose 2 to 14 Days after Dose 2</c:v>
                </c:pt>
                <c:pt idx="2">
                  <c:v>14 Days after Dose 1 to Dose 2</c:v>
                </c:pt>
                <c:pt idx="3">
                  <c:v>Randomization to 14 Days after Dose 1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204</c:v>
                </c:pt>
                <c:pt idx="1">
                  <c:v>19</c:v>
                </c:pt>
                <c:pt idx="2">
                  <c:v>35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47-B444-A64E-F8B23D18728B}"/>
            </c:ext>
          </c:extLst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mRNA-1273 Vaccine</c:v>
                </c:pt>
              </c:strCache>
            </c:strRef>
          </c:tx>
          <c:spPr>
            <a:gradFill flip="none" rotWithShape="1">
              <a:gsLst>
                <a:gs pos="98000">
                  <a:srgbClr val="0AAED7"/>
                </a:gs>
                <a:gs pos="0">
                  <a:srgbClr val="065D72"/>
                </a:gs>
              </a:gsLst>
              <a:lin ang="5400000" scaled="1"/>
              <a:tileRect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Starting 14 Days after Dose 2</c:v>
                </c:pt>
                <c:pt idx="1">
                  <c:v>Dose 2 to 14 Days after Dose 2</c:v>
                </c:pt>
                <c:pt idx="2">
                  <c:v>14 Days after Dose 1 to Dose 2</c:v>
                </c:pt>
                <c:pt idx="3">
                  <c:v>Randomization to 14 Days after Dose 1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12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7-B444-A64E-F8B23D1872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225246096"/>
        <c:axId val="1225221680"/>
      </c:barChart>
      <c:catAx>
        <c:axId val="12252460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225221680"/>
        <c:crosses val="autoZero"/>
        <c:auto val="1"/>
        <c:lblAlgn val="ctr"/>
        <c:lblOffset val="1"/>
        <c:noMultiLvlLbl val="0"/>
      </c:catAx>
      <c:valAx>
        <c:axId val="1225221680"/>
        <c:scaling>
          <c:orientation val="minMax"/>
          <c:max val="25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/>
                  <a:t>Participants</a:t>
                </a:r>
                <a:r>
                  <a:rPr lang="en-US" sz="1800" baseline="0" dirty="0"/>
                  <a:t> with Symptomatic Covid-19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0.47511923206058088"/>
              <c:y val="0.93004609683223538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46096"/>
        <c:crosses val="autoZero"/>
        <c:crossBetween val="between"/>
        <c:majorUnit val="50"/>
        <c:minorUnit val="20"/>
      </c:valAx>
      <c:spPr>
        <a:solidFill>
          <a:srgbClr val="E6EBF2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c:spPr>
    </c:plotArea>
    <c:legend>
      <c:legendPos val="t"/>
      <c:layout>
        <c:manualLayout>
          <c:xMode val="edge"/>
          <c:yMode val="edge"/>
          <c:x val="0.68775352524113686"/>
          <c:y val="3.5398611730137503E-2"/>
          <c:w val="0.27301896790948477"/>
          <c:h val="0.17507428316743426"/>
        </c:manualLayout>
      </c:layout>
      <c:overlay val="0"/>
      <c:spPr>
        <a:solidFill>
          <a:sysClr val="window" lastClr="FFFFFF"/>
        </a:solidFill>
        <a:ln>
          <a:solidFill>
            <a:srgbClr val="000000"/>
          </a:solidFill>
        </a:ln>
      </c:sp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noFill/>
      <a:prstDash val="solid"/>
      <a:round/>
      <a:headEnd type="none" w="med" len="med"/>
      <a:tailEnd type="none" w="med" len="med"/>
    </a:ln>
    <a:effectLst/>
  </c:spPr>
  <c:txPr>
    <a:bodyPr/>
    <a:lstStyle/>
    <a:p>
      <a:pPr>
        <a:defRPr sz="1800">
          <a:solidFill>
            <a:srgbClr val="000000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222044879525194"/>
          <c:y val="9.9155293088363905E-2"/>
          <c:w val="0.85154311792107062"/>
          <c:h val="0.733995691576288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mRNA-1273 Vaccine</c:v>
                </c:pt>
              </c:strCache>
            </c:strRef>
          </c:tx>
          <c:spPr>
            <a:gradFill>
              <a:gsLst>
                <a:gs pos="98000">
                  <a:srgbClr val="0AAED7"/>
                </a:gs>
                <a:gs pos="0">
                  <a:srgbClr val="065D72"/>
                </a:gs>
              </a:gsLst>
              <a:lin ang="0" scaled="1"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After First Dose</c:v>
                </c:pt>
                <c:pt idx="1">
                  <c:v>After Second Dose</c:v>
                </c:pt>
              </c:strCache>
            </c:strRef>
          </c:cat>
          <c:val>
            <c:numRef>
              <c:f>Sheet1!$B$2:$B$3</c:f>
              <c:numCache>
                <c:formatCode>0.0</c:formatCode>
                <c:ptCount val="2"/>
                <c:pt idx="0">
                  <c:v>84.2</c:v>
                </c:pt>
                <c:pt idx="1">
                  <c:v>88.6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7-B444-A64E-F8B23D1872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Placebo</c:v>
                </c:pt>
              </c:strCache>
            </c:strRef>
          </c:tx>
          <c:spPr>
            <a:gradFill>
              <a:gsLst>
                <a:gs pos="100000">
                  <a:srgbClr val="D8A200"/>
                </a:gs>
                <a:gs pos="0">
                  <a:srgbClr val="735700"/>
                </a:gs>
              </a:gsLst>
              <a:lin ang="0" scaled="1"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F47-B444-A64E-F8B23D18728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4F47-B444-A64E-F8B23D18728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After First Dose</c:v>
                </c:pt>
                <c:pt idx="1">
                  <c:v>After Second Dose</c:v>
                </c:pt>
              </c:strCache>
            </c:strRef>
          </c:cat>
          <c:val>
            <c:numRef>
              <c:f>Sheet1!$C$2:$C$3</c:f>
              <c:numCache>
                <c:formatCode>0.0</c:formatCode>
                <c:ptCount val="2"/>
                <c:pt idx="0">
                  <c:v>19.8</c:v>
                </c:pt>
                <c:pt idx="1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47-B444-A64E-F8B23D1872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225246096"/>
        <c:axId val="1225221680"/>
      </c:barChart>
      <c:catAx>
        <c:axId val="12252460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b="1" i="0" u="none" strike="noStrike" baseline="0" dirty="0">
                    <a:effectLst/>
                  </a:rPr>
                  <a:t>Adverse Events</a:t>
                </a:r>
                <a:r>
                  <a:rPr lang="en-US" sz="2000" b="1" i="0" u="none" strike="noStrike" baseline="0" dirty="0"/>
                  <a:t> at </a:t>
                </a:r>
                <a:r>
                  <a:rPr lang="en-US" sz="2000" dirty="0"/>
                  <a:t>Injection</a:t>
                </a:r>
                <a:r>
                  <a:rPr lang="en-US" sz="2000" baseline="0" dirty="0"/>
                  <a:t>-Site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0.36605873590125559"/>
              <c:y val="0.9281576536423511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21680"/>
        <c:crosses val="autoZero"/>
        <c:auto val="1"/>
        <c:lblAlgn val="ctr"/>
        <c:lblOffset val="1"/>
        <c:tickLblSkip val="1"/>
        <c:tickMarkSkip val="1"/>
        <c:noMultiLvlLbl val="0"/>
      </c:catAx>
      <c:valAx>
        <c:axId val="1225221680"/>
        <c:scaling>
          <c:orientation val="minMax"/>
          <c:max val="10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/>
                  <a:t>Participants</a:t>
                </a:r>
                <a:r>
                  <a:rPr lang="en-US" sz="2000" baseline="0" dirty="0"/>
                  <a:t> (%)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1.3962781679317113E-4"/>
              <c:y val="0.30635636936892324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46096"/>
        <c:crosses val="autoZero"/>
        <c:crossBetween val="between"/>
        <c:majorUnit val="20"/>
        <c:minorUnit val="20"/>
      </c:valAx>
      <c:spPr>
        <a:solidFill>
          <a:srgbClr val="E6EBF2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c:spPr>
    </c:plotArea>
    <c:legend>
      <c:legendPos val="t"/>
      <c:layout>
        <c:manualLayout>
          <c:xMode val="edge"/>
          <c:yMode val="edge"/>
          <c:x val="0.52042124801967327"/>
          <c:y val="1.33158355205599E-3"/>
          <c:w val="0.45356175072710503"/>
          <c:h val="9.907842048590082E-2"/>
        </c:manualLayout>
      </c:layout>
      <c:overlay val="0"/>
      <c:spPr>
        <a:noFill/>
      </c:sp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noFill/>
      <a:prstDash val="solid"/>
      <a:round/>
      <a:headEnd type="none" w="med" len="med"/>
      <a:tailEnd type="none" w="med" len="med"/>
    </a:ln>
    <a:effectLst/>
  </c:spPr>
  <c:txPr>
    <a:bodyPr/>
    <a:lstStyle/>
    <a:p>
      <a:pPr>
        <a:defRPr sz="1800">
          <a:solidFill>
            <a:srgbClr val="000000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222044879525194"/>
          <c:y val="9.9155293088363905E-2"/>
          <c:w val="0.85154311792107062"/>
          <c:h val="0.733995691576288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mRNA-1273 Vaccine</c:v>
                </c:pt>
              </c:strCache>
            </c:strRef>
          </c:tx>
          <c:spPr>
            <a:gradFill>
              <a:gsLst>
                <a:gs pos="98000">
                  <a:srgbClr val="0AAED7"/>
                </a:gs>
                <a:gs pos="0">
                  <a:srgbClr val="065D72"/>
                </a:gs>
              </a:gsLst>
              <a:lin ang="0" scaled="1"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After First Dose</c:v>
                </c:pt>
                <c:pt idx="1">
                  <c:v>After Second Dose</c:v>
                </c:pt>
              </c:strCache>
            </c:strRef>
          </c:cat>
          <c:val>
            <c:numRef>
              <c:f>Sheet1!$B$2:$B$3</c:f>
              <c:numCache>
                <c:formatCode>0.0</c:formatCode>
                <c:ptCount val="2"/>
                <c:pt idx="0">
                  <c:v>54.9</c:v>
                </c:pt>
                <c:pt idx="1">
                  <c:v>79.400000000000006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7-B444-A64E-F8B23D1872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Placebo</c:v>
                </c:pt>
              </c:strCache>
            </c:strRef>
          </c:tx>
          <c:spPr>
            <a:gradFill>
              <a:gsLst>
                <a:gs pos="100000">
                  <a:srgbClr val="D8A200"/>
                </a:gs>
                <a:gs pos="0">
                  <a:srgbClr val="735700"/>
                </a:gs>
              </a:gsLst>
              <a:lin ang="0" scaled="1"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F47-B444-A64E-F8B23D18728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4F47-B444-A64E-F8B23D18728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After First Dose</c:v>
                </c:pt>
                <c:pt idx="1">
                  <c:v>After Second Dose</c:v>
                </c:pt>
              </c:strCache>
            </c:strRef>
          </c:cat>
          <c:val>
            <c:numRef>
              <c:f>Sheet1!$C$2:$C$3</c:f>
              <c:numCache>
                <c:formatCode>0.0</c:formatCode>
                <c:ptCount val="2"/>
                <c:pt idx="0">
                  <c:v>42.2</c:v>
                </c:pt>
                <c:pt idx="1">
                  <c:v>36.5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47-B444-A64E-F8B23D1872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225246096"/>
        <c:axId val="1225221680"/>
      </c:barChart>
      <c:catAx>
        <c:axId val="12252460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/>
                  <a:t>Systemic</a:t>
                </a:r>
                <a:r>
                  <a:rPr lang="en-US" sz="2000" baseline="0" dirty="0"/>
                  <a:t> Adverse Events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0.36605873590125559"/>
              <c:y val="0.9281576536423511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21680"/>
        <c:crosses val="autoZero"/>
        <c:auto val="1"/>
        <c:lblAlgn val="ctr"/>
        <c:lblOffset val="1"/>
        <c:tickLblSkip val="1"/>
        <c:tickMarkSkip val="1"/>
        <c:noMultiLvlLbl val="0"/>
      </c:catAx>
      <c:valAx>
        <c:axId val="1225221680"/>
        <c:scaling>
          <c:orientation val="minMax"/>
          <c:max val="10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/>
                  <a:t>Participants</a:t>
                </a:r>
                <a:r>
                  <a:rPr lang="en-US" sz="2000" baseline="0" dirty="0"/>
                  <a:t> (%)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1.3962781679317113E-4"/>
              <c:y val="0.30635636936892324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46096"/>
        <c:crosses val="autoZero"/>
        <c:crossBetween val="between"/>
        <c:majorUnit val="20"/>
        <c:minorUnit val="20"/>
      </c:valAx>
      <c:spPr>
        <a:solidFill>
          <a:srgbClr val="E6EBF2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c:spPr>
    </c:plotArea>
    <c:legend>
      <c:legendPos val="t"/>
      <c:layout>
        <c:manualLayout>
          <c:xMode val="edge"/>
          <c:yMode val="edge"/>
          <c:x val="0.52042124801967327"/>
          <c:y val="1.33158355205599E-3"/>
          <c:w val="0.45356175072710503"/>
          <c:h val="9.907842048590082E-2"/>
        </c:manualLayout>
      </c:layout>
      <c:overlay val="0"/>
      <c:spPr>
        <a:noFill/>
      </c:sp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noFill/>
      <a:prstDash val="solid"/>
      <a:round/>
      <a:headEnd type="none" w="med" len="med"/>
      <a:tailEnd type="none" w="med" len="med"/>
    </a:ln>
    <a:effectLst/>
  </c:spPr>
  <c:txPr>
    <a:bodyPr/>
    <a:lstStyle/>
    <a:p>
      <a:pPr>
        <a:defRPr sz="1800">
          <a:solidFill>
            <a:srgbClr val="000000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165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9292226629565994E-2"/>
          <c:y val="6.7976596675415599E-2"/>
          <c:w val="0.80480418566100298"/>
          <c:h val="0.9181345144356950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gradFill>
              <a:gsLst>
                <a:gs pos="0">
                  <a:srgbClr val="000000">
                    <a:lumMod val="65000"/>
                    <a:lumOff val="35000"/>
                  </a:srgbClr>
                </a:gs>
                <a:gs pos="98000">
                  <a:sysClr val="window" lastClr="FFFFFF">
                    <a:lumMod val="85000"/>
                  </a:sysClr>
                </a:gs>
              </a:gsLst>
              <a:path path="circle">
                <a:fillToRect l="50000" t="50000" r="50000" b="50000"/>
              </a:path>
            </a:gradFill>
            <a:ln w="3175">
              <a:noFill/>
              <a:prstDash val="solid"/>
            </a:ln>
            <a:scene3d>
              <a:camera prst="orthographicFront"/>
              <a:lightRig rig="threePt" dir="t"/>
            </a:scene3d>
            <a:sp3d prstMaterial="flat">
              <a:bevelT/>
            </a:sp3d>
          </c:spPr>
          <c:dPt>
            <c:idx val="0"/>
            <c:bubble3D val="0"/>
            <c:spPr>
              <a:gradFill>
                <a:gsLst>
                  <a:gs pos="0">
                    <a:srgbClr val="735261"/>
                  </a:gs>
                  <a:gs pos="99000">
                    <a:srgbClr val="DFAEC4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  <a:prstDash val="solid"/>
              </a:ln>
              <a:scene3d>
                <a:camera prst="orthographicFront"/>
                <a:lightRig rig="threePt" dir="t"/>
              </a:scene3d>
              <a:sp3d prstMaterial="flat">
                <a:bevelT/>
              </a:sp3d>
            </c:spPr>
            <c:extLst>
              <c:ext xmlns:c16="http://schemas.microsoft.com/office/drawing/2014/chart" uri="{C3380CC4-5D6E-409C-BE32-E72D297353CC}">
                <c16:uniqueId val="{00000001-C1FF-BF4A-A52A-9DD0CF79FF08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rgbClr val="000000">
                      <a:lumMod val="65000"/>
                      <a:lumOff val="35000"/>
                    </a:srgbClr>
                  </a:gs>
                  <a:gs pos="97000">
                    <a:sysClr val="window" lastClr="FFFFFF">
                      <a:lumMod val="65000"/>
                    </a:sysClr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  <a:prstDash val="solid"/>
              </a:ln>
              <a:scene3d>
                <a:camera prst="orthographicFront"/>
                <a:lightRig rig="threePt" dir="t"/>
              </a:scene3d>
              <a:sp3d prstMaterial="flat">
                <a:bevelT/>
              </a:sp3d>
            </c:spPr>
            <c:extLst>
              <c:ext xmlns:c16="http://schemas.microsoft.com/office/drawing/2014/chart" uri="{C3380CC4-5D6E-409C-BE32-E72D297353CC}">
                <c16:uniqueId val="{00000003-C1FF-BF4A-A52A-9DD0CF79FF08}"/>
              </c:ext>
            </c:extLst>
          </c:dPt>
          <c:dLbls>
            <c:dLbl>
              <c:idx val="0"/>
              <c:layout>
                <c:manualLayout>
                  <c:x val="0.16004233023503636"/>
                  <c:y val="-0.1108945756780402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FF-BF4A-A52A-9DD0CF79FF08}"/>
                </c:ext>
              </c:extLst>
            </c:dLbl>
            <c:dLbl>
              <c:idx val="1"/>
              <c:layout>
                <c:manualLayout>
                  <c:x val="-0.17179045053578829"/>
                  <c:y val="4.1163604549431321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FF-BF4A-A52A-9DD0CF79FF0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16-55 Years</c:v>
                </c:pt>
                <c:pt idx="1">
                  <c:v>&gt;55 Years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21785</c:v>
                </c:pt>
                <c:pt idx="1">
                  <c:v>15921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FF-BF4A-A52A-9DD0CF79FF0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3.3525398141021845E-2"/>
          <c:y val="1.9444444444444445E-2"/>
          <c:w val="0.9536258954472796"/>
          <c:h val="7.8101706036745405E-2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en-US"/>
        </a:p>
      </c:txPr>
    </c:legend>
    <c:plotVisOnly val="1"/>
    <c:dispBlanksAs val="zero"/>
    <c:showDLblsOverMax val="0"/>
  </c:chart>
  <c:spPr>
    <a:noFill/>
    <a:ln w="38080" cap="flat" cmpd="sng" algn="ctr">
      <a:noFill/>
      <a:prstDash val="solid"/>
      <a:miter lim="800000"/>
      <a:headEnd type="none" w="med" len="med"/>
      <a:tailEnd type="none" w="med" len="med"/>
    </a:ln>
    <a:effectLst/>
  </c:spPr>
  <c:txPr>
    <a:bodyPr/>
    <a:lstStyle/>
    <a:p>
      <a:pPr>
        <a:defRPr sz="2000" b="1" i="0" u="none" strike="noStrike" baseline="0">
          <a:solidFill>
            <a:schemeClr val="bg1"/>
          </a:solidFill>
          <a:latin typeface="+mn-lt"/>
          <a:ea typeface="Helvetica"/>
          <a:cs typeface="Helvetica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924747582227899"/>
          <c:y val="3.1778124088655588E-2"/>
          <c:w val="0.82451609089404365"/>
          <c:h val="0.883001831802274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>
              <a:gsLst>
                <a:gs pos="99000">
                  <a:srgbClr val="92D050"/>
                </a:gs>
                <a:gs pos="0">
                  <a:srgbClr val="557A2E"/>
                </a:gs>
              </a:gsLst>
              <a:lin ang="0" scaled="1"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1"/>
            <c:invertIfNegative val="0"/>
            <c:bubble3D val="0"/>
            <c:spPr>
              <a:gradFill>
                <a:gsLst>
                  <a:gs pos="99000">
                    <a:srgbClr val="D8A200"/>
                  </a:gs>
                  <a:gs pos="0">
                    <a:srgbClr val="735600"/>
                  </a:gs>
                </a:gsLst>
                <a:lin ang="0" scaled="1"/>
              </a:gradFill>
              <a:ln w="127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A06A-A047-8CF2-1C701CD97E68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BNT162b2 Vaccine</c:v>
                </c:pt>
                <c:pt idx="1">
                  <c:v>Placebo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8</c:v>
                </c:pt>
                <c:pt idx="1">
                  <c:v>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6A-A047-8CF2-1C701CD97E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38"/>
        <c:axId val="1225246096"/>
        <c:axId val="1225221680"/>
      </c:barChart>
      <c:catAx>
        <c:axId val="1225246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21680"/>
        <c:crosses val="autoZero"/>
        <c:auto val="1"/>
        <c:lblAlgn val="ctr"/>
        <c:lblOffset val="1"/>
        <c:tickLblSkip val="1"/>
        <c:tickMarkSkip val="1"/>
        <c:noMultiLvlLbl val="0"/>
      </c:catAx>
      <c:valAx>
        <c:axId val="1225221680"/>
        <c:scaling>
          <c:orientation val="minMax"/>
          <c:max val="20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/>
                  <a:t>Symptomatic Covid-19</a:t>
                </a:r>
                <a:r>
                  <a:rPr lang="en-US" sz="1800" baseline="0" dirty="0"/>
                  <a:t> Infection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1.3962781679317113E-4"/>
              <c:y val="9.7960183362496359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46096"/>
        <c:crosses val="autoZero"/>
        <c:crossBetween val="between"/>
        <c:majorUnit val="50"/>
        <c:minorUnit val="20"/>
      </c:valAx>
      <c:spPr>
        <a:solidFill>
          <a:srgbClr val="E6EBF2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 w="25400" cap="flat" cmpd="sng" algn="ctr">
      <a:noFill/>
      <a:prstDash val="solid"/>
      <a:round/>
      <a:headEnd type="none" w="med" len="med"/>
      <a:tailEnd type="none" w="med" len="med"/>
    </a:ln>
    <a:effectLst/>
  </c:spPr>
  <c:txPr>
    <a:bodyPr/>
    <a:lstStyle/>
    <a:p>
      <a:pPr>
        <a:defRPr sz="1800">
          <a:solidFill>
            <a:srgbClr val="000000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924747582227899"/>
          <c:y val="9.9155293088363905E-2"/>
          <c:w val="0.82451609089404365"/>
          <c:h val="0.820473702806379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BNT162b2 Vaccine</c:v>
                </c:pt>
              </c:strCache>
            </c:strRef>
          </c:tx>
          <c:spPr>
            <a:gradFill>
              <a:gsLst>
                <a:gs pos="99000">
                  <a:srgbClr val="92D050"/>
                </a:gs>
                <a:gs pos="0">
                  <a:srgbClr val="557A2E"/>
                </a:gs>
              </a:gsLst>
              <a:lin ang="0" scaled="1"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8.8652482269502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04-EF42-9792-86994D9FCF7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Symptomactic Covid-19</c:v>
                </c:pt>
                <c:pt idx="1">
                  <c:v>Severe Covid-19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50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6A-A047-8CF2-1C701CD97E6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Placebo</c:v>
                </c:pt>
              </c:strCache>
            </c:strRef>
          </c:tx>
          <c:spPr>
            <a:gradFill>
              <a:gsLst>
                <a:gs pos="100000">
                  <a:srgbClr val="D8A200"/>
                </a:gs>
                <a:gs pos="0">
                  <a:srgbClr val="735700"/>
                </a:gs>
              </a:gsLst>
              <a:lin ang="0" scaled="1"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06A-A047-8CF2-1C701CD97E68}"/>
              </c:ext>
            </c:extLst>
          </c:dPt>
          <c:dLbls>
            <c:dLbl>
              <c:idx val="0"/>
              <c:layout>
                <c:manualLayout>
                  <c:x val="0"/>
                  <c:y val="8.865248226950355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A06A-A047-8CF2-1C701CD97E6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Symptomactic Covid-19</c:v>
                </c:pt>
                <c:pt idx="1">
                  <c:v>Severe Covid-19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275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6A-A047-8CF2-1C701CD97E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225246096"/>
        <c:axId val="1225221680"/>
      </c:barChart>
      <c:catAx>
        <c:axId val="1225246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21680"/>
        <c:crosses val="autoZero"/>
        <c:auto val="1"/>
        <c:lblAlgn val="ctr"/>
        <c:lblOffset val="1"/>
        <c:tickLblSkip val="1"/>
        <c:tickMarkSkip val="1"/>
        <c:noMultiLvlLbl val="0"/>
      </c:catAx>
      <c:valAx>
        <c:axId val="1225221680"/>
        <c:scaling>
          <c:orientation val="minMax"/>
          <c:max val="30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/>
                  <a:t>Number of Participants</a:t>
                </a:r>
              </a:p>
            </c:rich>
          </c:tx>
          <c:layout>
            <c:manualLayout>
              <c:xMode val="edge"/>
              <c:yMode val="edge"/>
              <c:x val="1.3962781679317113E-4"/>
              <c:y val="0.2277399219328353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46096"/>
        <c:crosses val="autoZero"/>
        <c:crossBetween val="between"/>
        <c:majorUnit val="50"/>
        <c:minorUnit val="20"/>
      </c:valAx>
      <c:spPr>
        <a:solidFill>
          <a:srgbClr val="E6EBF2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c:spPr>
    </c:plotArea>
    <c:legend>
      <c:legendPos val="t"/>
      <c:layout>
        <c:manualLayout>
          <c:xMode val="edge"/>
          <c:yMode val="edge"/>
          <c:x val="0.52042124801967327"/>
          <c:y val="1.33158355205599E-3"/>
          <c:w val="0.45356175072710503"/>
          <c:h val="9.907842048590082E-2"/>
        </c:manualLayout>
      </c:layout>
      <c:overlay val="0"/>
      <c:spPr>
        <a:noFill/>
      </c:sp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noFill/>
      <a:prstDash val="solid"/>
      <a:round/>
      <a:headEnd type="none" w="med" len="med"/>
      <a:tailEnd type="none" w="med" len="med"/>
    </a:ln>
    <a:effectLst/>
  </c:spPr>
  <c:txPr>
    <a:bodyPr/>
    <a:lstStyle/>
    <a:p>
      <a:pPr>
        <a:defRPr sz="1800">
          <a:solidFill>
            <a:srgbClr val="000000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720300332854564"/>
          <c:y val="9.9155293088363905E-2"/>
          <c:w val="0.84656057226360093"/>
          <c:h val="0.741857326796414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BNT162b-2 Vaccine</c:v>
                </c:pt>
              </c:strCache>
            </c:strRef>
          </c:tx>
          <c:spPr>
            <a:gradFill>
              <a:gsLst>
                <a:gs pos="98000">
                  <a:srgbClr val="92D050"/>
                </a:gs>
                <a:gs pos="0">
                  <a:srgbClr val="557A2E"/>
                </a:gs>
              </a:gsLst>
              <a:lin ang="0" scaled="1"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16-55 Years</c:v>
                </c:pt>
                <c:pt idx="1">
                  <c:v>&gt;55 Years</c:v>
                </c:pt>
                <c:pt idx="2">
                  <c:v>≥65 Years</c:v>
                </c:pt>
                <c:pt idx="3">
                  <c:v>≥75 Years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5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EA-E744-9A1E-9D8E00A9A96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Placebo</c:v>
                </c:pt>
              </c:strCache>
            </c:strRef>
          </c:tx>
          <c:spPr>
            <a:gradFill>
              <a:gsLst>
                <a:gs pos="100000">
                  <a:srgbClr val="D8A200"/>
                </a:gs>
                <a:gs pos="0">
                  <a:srgbClr val="735700"/>
                </a:gs>
              </a:gsLst>
              <a:lin ang="0" scaled="1"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2EA-E744-9A1E-9D8E00A9A968}"/>
              </c:ext>
            </c:extLst>
          </c:dPt>
          <c:dLbls>
            <c:dLbl>
              <c:idx val="0"/>
              <c:layout>
                <c:manualLayout>
                  <c:x val="-2.7244658374818394E-17"/>
                  <c:y val="1.04821802935010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92EA-E744-9A1E-9D8E00A9A96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16-55 Years</c:v>
                </c:pt>
                <c:pt idx="1">
                  <c:v>&gt;55 Years</c:v>
                </c:pt>
                <c:pt idx="2">
                  <c:v>≥65 Years</c:v>
                </c:pt>
                <c:pt idx="3">
                  <c:v>≥75 Years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114</c:v>
                </c:pt>
                <c:pt idx="1">
                  <c:v>48</c:v>
                </c:pt>
                <c:pt idx="2">
                  <c:v>19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EA-E744-9A1E-9D8E00A9A9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225246096"/>
        <c:axId val="1225221680"/>
      </c:barChart>
      <c:catAx>
        <c:axId val="12252460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Age Group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1225221680"/>
        <c:crosses val="autoZero"/>
        <c:auto val="1"/>
        <c:lblAlgn val="ctr"/>
        <c:lblOffset val="1"/>
        <c:tickLblSkip val="1"/>
        <c:tickMarkSkip val="1"/>
        <c:noMultiLvlLbl val="0"/>
      </c:catAx>
      <c:valAx>
        <c:axId val="1225221680"/>
        <c:scaling>
          <c:orientation val="minMax"/>
          <c:max val="12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/>
                  <a:t>Participants</a:t>
                </a:r>
                <a:r>
                  <a:rPr lang="en-US" sz="1800" baseline="0" dirty="0"/>
                  <a:t> with Symptomatic Covid-19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1.3959879563567125E-4"/>
              <c:y val="8.0989493058650691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46096"/>
        <c:crosses val="autoZero"/>
        <c:crossBetween val="between"/>
        <c:majorUnit val="25"/>
      </c:valAx>
      <c:spPr>
        <a:solidFill>
          <a:srgbClr val="E6EBF2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c:spPr>
    </c:plotArea>
    <c:legend>
      <c:legendPos val="t"/>
      <c:layout>
        <c:manualLayout>
          <c:xMode val="edge"/>
          <c:yMode val="edge"/>
          <c:x val="0.52042124801967327"/>
          <c:y val="1.33158355205599E-3"/>
          <c:w val="0.45356175072710503"/>
          <c:h val="9.907842048590082E-2"/>
        </c:manualLayout>
      </c:layout>
      <c:overlay val="0"/>
      <c:spPr>
        <a:noFill/>
      </c:sp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noFill/>
      <a:prstDash val="solid"/>
      <a:round/>
      <a:headEnd type="none" w="med" len="med"/>
      <a:tailEnd type="none" w="med" len="med"/>
    </a:ln>
    <a:effectLst/>
  </c:spPr>
  <c:txPr>
    <a:bodyPr/>
    <a:lstStyle/>
    <a:p>
      <a:pPr>
        <a:defRPr sz="1800">
          <a:solidFill>
            <a:srgbClr val="000000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924747582227899"/>
          <c:y val="2.0538883111309199E-2"/>
          <c:w val="0.82451609089404365"/>
          <c:h val="0.8047504085574208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Placebo</c:v>
                </c:pt>
              </c:strCache>
            </c:strRef>
          </c:tx>
          <c:spPr>
            <a:gradFill flip="none" rotWithShape="1">
              <a:gsLst>
                <a:gs pos="100000">
                  <a:srgbClr val="D8A200"/>
                </a:gs>
                <a:gs pos="0">
                  <a:srgbClr val="735700"/>
                </a:gs>
              </a:gsLst>
              <a:lin ang="5400000" scaled="1"/>
              <a:tileRect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F47-B444-A64E-F8B23D18728B}"/>
              </c:ext>
            </c:extLst>
          </c:dPt>
          <c:dLbls>
            <c:dLbl>
              <c:idx val="0"/>
              <c:layout>
                <c:manualLayout>
                  <c:x val="-3.0030030030031131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4F47-B444-A64E-F8B23D18728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≥7 Days after Dose 2</c:v>
                </c:pt>
                <c:pt idx="1">
                  <c:v>Dose 2 to 7 Days after Dose 2</c:v>
                </c:pt>
                <c:pt idx="2">
                  <c:v>After Dose 1 to before Dose 2</c:v>
                </c:pt>
              </c:strCache>
            </c:strRef>
          </c:cat>
          <c:val>
            <c:numRef>
              <c:f>Sheet1!$C$2:$C$4</c:f>
              <c:numCache>
                <c:formatCode>0</c:formatCode>
                <c:ptCount val="3"/>
                <c:pt idx="0">
                  <c:v>172</c:v>
                </c:pt>
                <c:pt idx="1">
                  <c:v>21</c:v>
                </c:pt>
                <c:pt idx="2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47-B444-A64E-F8B23D18728B}"/>
            </c:ext>
          </c:extLst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BNT162b2 Vaccine</c:v>
                </c:pt>
              </c:strCache>
            </c:strRef>
          </c:tx>
          <c:spPr>
            <a:gradFill>
              <a:gsLst>
                <a:gs pos="98000">
                  <a:srgbClr val="92D050"/>
                </a:gs>
                <a:gs pos="0">
                  <a:srgbClr val="5F8733"/>
                </a:gs>
              </a:gsLst>
              <a:lin ang="0" scaled="1"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2"/>
            <c:invertIfNegative val="0"/>
            <c:bubble3D val="0"/>
            <c:spPr>
              <a:gradFill flip="none" rotWithShape="1">
                <a:gsLst>
                  <a:gs pos="98000">
                    <a:srgbClr val="92D050"/>
                  </a:gs>
                  <a:gs pos="0">
                    <a:srgbClr val="5F8733"/>
                  </a:gs>
                </a:gsLst>
                <a:lin ang="5400000" scaled="1"/>
                <a:tileRect/>
              </a:gradFill>
              <a:ln w="127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1599-AD4E-89F0-60D10C05DA06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≥7 Days after Dose 2</c:v>
                </c:pt>
                <c:pt idx="1">
                  <c:v>Dose 2 to 7 Days after Dose 2</c:v>
                </c:pt>
                <c:pt idx="2">
                  <c:v>After Dose 1 to before Dose 2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9</c:v>
                </c:pt>
                <c:pt idx="1">
                  <c:v>2</c:v>
                </c:pt>
                <c:pt idx="2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7-B444-A64E-F8B23D1872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225246096"/>
        <c:axId val="1225221680"/>
      </c:barChart>
      <c:catAx>
        <c:axId val="12252460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225221680"/>
        <c:crosses val="autoZero"/>
        <c:auto val="1"/>
        <c:lblAlgn val="ctr"/>
        <c:lblOffset val="1"/>
        <c:noMultiLvlLbl val="0"/>
      </c:catAx>
      <c:valAx>
        <c:axId val="1225221680"/>
        <c:scaling>
          <c:orientation val="minMax"/>
          <c:max val="25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/>
                  <a:t>Participants</a:t>
                </a:r>
                <a:r>
                  <a:rPr lang="en-US" sz="1800" baseline="0" dirty="0"/>
                  <a:t> with Symptomatic Covid-19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0.41493831947662146"/>
              <c:y val="0.93266664190561088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46096"/>
        <c:crosses val="autoZero"/>
        <c:crossBetween val="between"/>
        <c:majorUnit val="50"/>
        <c:minorUnit val="20"/>
      </c:valAx>
      <c:spPr>
        <a:solidFill>
          <a:srgbClr val="E6EBF2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c:spPr>
    </c:plotArea>
    <c:legend>
      <c:legendPos val="t"/>
      <c:layout>
        <c:manualLayout>
          <c:xMode val="edge"/>
          <c:yMode val="edge"/>
          <c:x val="0.68481787096874858"/>
          <c:y val="4.0639701876888035E-2"/>
          <c:w val="0.27301896790948477"/>
          <c:h val="0.17507428316743426"/>
        </c:manualLayout>
      </c:layout>
      <c:overlay val="0"/>
      <c:spPr>
        <a:solidFill>
          <a:sysClr val="window" lastClr="FFFFFF"/>
        </a:solidFill>
        <a:ln>
          <a:solidFill>
            <a:srgbClr val="000000"/>
          </a:solidFill>
        </a:ln>
      </c:sp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noFill/>
      <a:prstDash val="solid"/>
      <a:round/>
      <a:headEnd type="none" w="med" len="med"/>
      <a:tailEnd type="none" w="med" len="med"/>
    </a:ln>
    <a:effectLst/>
  </c:spPr>
  <c:txPr>
    <a:bodyPr/>
    <a:lstStyle/>
    <a:p>
      <a:pPr>
        <a:defRPr sz="1800">
          <a:solidFill>
            <a:srgbClr val="000000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804762810114606"/>
          <c:y val="2.0538883111309199E-2"/>
          <c:w val="0.65305455404926693"/>
          <c:h val="0.8047504085574208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Vaccine Efficacy</c:v>
                </c:pt>
              </c:strCache>
            </c:strRef>
          </c:tx>
          <c:spPr>
            <a:gradFill flip="none" rotWithShape="1">
              <a:gsLst>
                <a:gs pos="100000">
                  <a:srgbClr val="92D050"/>
                </a:gs>
                <a:gs pos="0">
                  <a:srgbClr val="557A2E"/>
                </a:gs>
              </a:gsLst>
              <a:lin ang="5400000" scaled="1"/>
              <a:tileRect/>
            </a:gradFill>
            <a:ln w="12700"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F47-B444-A64E-F8B23D18728B}"/>
              </c:ext>
            </c:extLst>
          </c:dPt>
          <c:dLbls>
            <c:dLbl>
              <c:idx val="0"/>
              <c:spPr>
                <a:solidFill>
                  <a:sysClr val="window" lastClr="FFFFFF">
                    <a:alpha val="80000"/>
                  </a:sysClr>
                </a:solidFill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4F47-B444-A64E-F8B23D18728B}"/>
                </c:ext>
              </c:extLst>
            </c:dLbl>
            <c:spPr>
              <a:solidFill>
                <a:sysClr val="window" lastClr="FFFFFF">
                  <a:alpha val="80000"/>
                </a:sysClr>
              </a:solidFill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≥7 Days after Dose 2</c:v>
                </c:pt>
                <c:pt idx="1">
                  <c:v>Dose 2 to 7 Days after Dose 2</c:v>
                </c:pt>
                <c:pt idx="2">
                  <c:v>After Dose 1 to before Dose 2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94.8</c:v>
                </c:pt>
                <c:pt idx="1">
                  <c:v>90.5</c:v>
                </c:pt>
                <c:pt idx="2">
                  <c:v>52.4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47-B444-A64E-F8B23D1872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225246096"/>
        <c:axId val="1225221680"/>
      </c:barChart>
      <c:catAx>
        <c:axId val="12252460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225221680"/>
        <c:crosses val="autoZero"/>
        <c:auto val="1"/>
        <c:lblAlgn val="ctr"/>
        <c:lblOffset val="1"/>
        <c:noMultiLvlLbl val="0"/>
      </c:catAx>
      <c:valAx>
        <c:axId val="1225221680"/>
        <c:scaling>
          <c:orientation val="minMax"/>
          <c:max val="1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/>
                  <a:t>Vaccine Efficacy (%) </a:t>
                </a:r>
              </a:p>
            </c:rich>
          </c:tx>
          <c:layout>
            <c:manualLayout>
              <c:xMode val="edge"/>
              <c:yMode val="edge"/>
              <c:x val="0.52502535469118139"/>
              <c:y val="0.93266664190561088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12700" cmpd="sng">
            <a:solidFill>
              <a:srgbClr val="000000"/>
            </a:solidFill>
          </a:ln>
        </c:spPr>
        <c:crossAx val="1225246096"/>
        <c:crosses val="autoZero"/>
        <c:crossBetween val="between"/>
        <c:majorUnit val="20"/>
        <c:minorUnit val="20"/>
      </c:valAx>
      <c:spPr>
        <a:solidFill>
          <a:srgbClr val="E6EBF2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 w="25400" cap="flat" cmpd="sng" algn="ctr">
      <a:noFill/>
      <a:prstDash val="solid"/>
      <a:round/>
      <a:headEnd type="none" w="med" len="med"/>
      <a:tailEnd type="none" w="med" len="med"/>
    </a:ln>
    <a:effectLst/>
  </c:spPr>
  <c:txPr>
    <a:bodyPr/>
    <a:lstStyle/>
    <a:p>
      <a:pPr>
        <a:defRPr sz="1800">
          <a:solidFill>
            <a:srgbClr val="000000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17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9292226629565994E-2"/>
          <c:y val="6.7976596675415599E-2"/>
          <c:w val="0.80480418566100298"/>
          <c:h val="0.9181345144356950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FFCC00"/>
            </a:solidFill>
            <a:ln w="3175">
              <a:noFill/>
              <a:prstDash val="solid"/>
            </a:ln>
            <a:scene3d>
              <a:camera prst="orthographicFront"/>
              <a:lightRig rig="threePt" dir="t"/>
            </a:scene3d>
            <a:sp3d prstMaterial="flat">
              <a:bevelT/>
            </a:sp3d>
          </c:spPr>
          <c:dPt>
            <c:idx val="0"/>
            <c:bubble3D val="0"/>
            <c:spPr>
              <a:gradFill>
                <a:gsLst>
                  <a:gs pos="0">
                    <a:srgbClr val="000000">
                      <a:lumMod val="65000"/>
                      <a:lumOff val="35000"/>
                    </a:srgbClr>
                  </a:gs>
                  <a:gs pos="98000">
                    <a:sysClr val="window" lastClr="FFFFFF">
                      <a:lumMod val="75000"/>
                    </a:sysClr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  <a:prstDash val="solid"/>
              </a:ln>
              <a:scene3d>
                <a:camera prst="orthographicFront"/>
                <a:lightRig rig="threePt" dir="t"/>
              </a:scene3d>
              <a:sp3d prstMaterial="flat">
                <a:bevelT/>
              </a:sp3d>
            </c:spPr>
            <c:extLst>
              <c:ext xmlns:c16="http://schemas.microsoft.com/office/drawing/2014/chart" uri="{C3380CC4-5D6E-409C-BE32-E72D297353CC}">
                <c16:uniqueId val="{00000001-C1FF-BF4A-A52A-9DD0CF79FF08}"/>
              </c:ext>
            </c:extLst>
          </c:dPt>
          <c:dPt>
            <c:idx val="1"/>
            <c:bubble3D val="0"/>
            <c:spPr>
              <a:gradFill>
                <a:gsLst>
                  <a:gs pos="1000">
                    <a:srgbClr val="735261"/>
                  </a:gs>
                  <a:gs pos="98000">
                    <a:srgbClr val="DFAEC4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  <a:prstDash val="solid"/>
              </a:ln>
              <a:scene3d>
                <a:camera prst="orthographicFront"/>
                <a:lightRig rig="threePt" dir="t"/>
              </a:scene3d>
              <a:sp3d prstMaterial="flat">
                <a:bevelT/>
              </a:sp3d>
            </c:spPr>
            <c:extLst>
              <c:ext xmlns:c16="http://schemas.microsoft.com/office/drawing/2014/chart" uri="{C3380CC4-5D6E-409C-BE32-E72D297353CC}">
                <c16:uniqueId val="{00000003-C1FF-BF4A-A52A-9DD0CF79FF08}"/>
              </c:ext>
            </c:extLst>
          </c:dPt>
          <c:dLbls>
            <c:dLbl>
              <c:idx val="0"/>
              <c:layout>
                <c:manualLayout>
                  <c:x val="0.16004233023503642"/>
                  <c:y val="-0.1581167979002624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FF-BF4A-A52A-9DD0CF79FF08}"/>
                </c:ext>
              </c:extLst>
            </c:dLbl>
            <c:dLbl>
              <c:idx val="1"/>
              <c:layout>
                <c:manualLayout>
                  <c:x val="-0.15299345805458542"/>
                  <c:y val="2.911636045494313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FF-BF4A-A52A-9DD0CF79FF0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15985</c:v>
                </c:pt>
                <c:pt idx="1">
                  <c:v>14366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FF-BF4A-A52A-9DD0CF79FF0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3.3525398141021845E-2"/>
          <c:y val="1.9444444444444445E-2"/>
          <c:w val="0.9536258954472796"/>
          <c:h val="7.8101706036745405E-2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en-US"/>
        </a:p>
      </c:txPr>
    </c:legend>
    <c:plotVisOnly val="1"/>
    <c:dispBlanksAs val="zero"/>
    <c:showDLblsOverMax val="0"/>
  </c:chart>
  <c:spPr>
    <a:noFill/>
    <a:ln w="38080" cap="flat" cmpd="sng" algn="ctr">
      <a:noFill/>
      <a:prstDash val="solid"/>
      <a:miter lim="800000"/>
      <a:headEnd type="none" w="med" len="med"/>
      <a:tailEnd type="none" w="med" len="med"/>
    </a:ln>
    <a:effectLst/>
  </c:spPr>
  <c:txPr>
    <a:bodyPr/>
    <a:lstStyle/>
    <a:p>
      <a:pPr>
        <a:defRPr sz="2000" b="1" i="0" u="none" strike="noStrike" baseline="0">
          <a:solidFill>
            <a:schemeClr val="bg1"/>
          </a:solidFill>
          <a:latin typeface="+mn-lt"/>
          <a:ea typeface="Helvetica"/>
          <a:cs typeface="Helvetica"/>
        </a:defRPr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164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119151623487101"/>
          <c:y val="7.4999999999999997E-2"/>
          <c:w val="0.63854255961511952"/>
          <c:h val="0.9237922134733158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All Participants</c:v>
                </c:pt>
              </c:strCache>
            </c:strRef>
          </c:tx>
          <c:spPr>
            <a:solidFill>
              <a:srgbClr val="FFCC00"/>
            </a:solidFill>
            <a:ln w="12703">
              <a:noFill/>
              <a:prstDash val="solid"/>
            </a:ln>
            <a:scene3d>
              <a:camera prst="orthographicFront"/>
              <a:lightRig rig="threePt" dir="t"/>
            </a:scene3d>
            <a:sp3d prstMaterial="flat">
              <a:bevelT/>
            </a:sp3d>
          </c:spPr>
          <c:dPt>
            <c:idx val="0"/>
            <c:bubble3D val="0"/>
            <c:spPr>
              <a:gradFill>
                <a:gsLst>
                  <a:gs pos="5000">
                    <a:srgbClr val="000000">
                      <a:lumMod val="65000"/>
                      <a:lumOff val="35000"/>
                    </a:srgbClr>
                  </a:gs>
                  <a:gs pos="86000">
                    <a:sysClr val="window" lastClr="FFFFFF">
                      <a:lumMod val="85000"/>
                    </a:sysClr>
                  </a:gs>
                </a:gsLst>
                <a:path path="circle">
                  <a:fillToRect l="50000" t="50000" r="50000" b="50000"/>
                </a:path>
              </a:gradFill>
              <a:ln w="12703">
                <a:noFill/>
                <a:prstDash val="solid"/>
              </a:ln>
              <a:scene3d>
                <a:camera prst="orthographicFront"/>
                <a:lightRig rig="threePt" dir="t"/>
              </a:scene3d>
              <a:sp3d prstMaterial="flat">
                <a:bevelT/>
              </a:sp3d>
            </c:spPr>
            <c:extLst>
              <c:ext xmlns:c16="http://schemas.microsoft.com/office/drawing/2014/chart" uri="{C3380CC4-5D6E-409C-BE32-E72D297353CC}">
                <c16:uniqueId val="{00000001-3C28-C241-8614-9A376CE399AF}"/>
              </c:ext>
            </c:extLst>
          </c:dPt>
          <c:dPt>
            <c:idx val="1"/>
            <c:bubble3D val="0"/>
            <c:spPr>
              <a:gradFill flip="none" rotWithShape="1">
                <a:gsLst>
                  <a:gs pos="0">
                    <a:srgbClr val="1C3E5B"/>
                  </a:gs>
                  <a:gs pos="74000">
                    <a:srgbClr val="00B0F0"/>
                  </a:gs>
                </a:gsLst>
                <a:path path="circle">
                  <a:fillToRect l="50000" t="50000" r="50000" b="50000"/>
                </a:path>
                <a:tileRect/>
              </a:gradFill>
              <a:ln w="12703">
                <a:noFill/>
                <a:prstDash val="solid"/>
              </a:ln>
              <a:scene3d>
                <a:camera prst="orthographicFront"/>
                <a:lightRig rig="threePt" dir="t"/>
              </a:scene3d>
              <a:sp3d prstMaterial="flat">
                <a:bevelT/>
              </a:sp3d>
            </c:spPr>
            <c:extLst>
              <c:ext xmlns:c16="http://schemas.microsoft.com/office/drawing/2014/chart" uri="{C3380CC4-5D6E-409C-BE32-E72D297353CC}">
                <c16:uniqueId val="{00000003-3C28-C241-8614-9A376CE399AF}"/>
              </c:ext>
            </c:extLst>
          </c:dPt>
          <c:dPt>
            <c:idx val="2"/>
            <c:bubble3D val="0"/>
            <c:spPr>
              <a:gradFill>
                <a:gsLst>
                  <a:gs pos="0">
                    <a:srgbClr val="8C3538"/>
                  </a:gs>
                  <a:gs pos="99000">
                    <a:srgbClr val="DAA4A8"/>
                  </a:gs>
                </a:gsLst>
                <a:path path="circle">
                  <a:fillToRect l="50000" t="50000" r="50000" b="50000"/>
                </a:path>
              </a:gradFill>
              <a:ln w="12703">
                <a:noFill/>
                <a:prstDash val="solid"/>
              </a:ln>
              <a:scene3d>
                <a:camera prst="orthographicFront"/>
                <a:lightRig rig="threePt" dir="t"/>
              </a:scene3d>
              <a:sp3d prstMaterial="flat">
                <a:bevelT/>
              </a:sp3d>
            </c:spPr>
            <c:extLst>
              <c:ext xmlns:c16="http://schemas.microsoft.com/office/drawing/2014/chart" uri="{C3380CC4-5D6E-409C-BE32-E72D297353CC}">
                <c16:uniqueId val="{00000005-3C28-C241-8614-9A376CE399AF}"/>
              </c:ext>
            </c:extLst>
          </c:dPt>
          <c:dPt>
            <c:idx val="3"/>
            <c:bubble3D val="0"/>
            <c:spPr>
              <a:gradFill>
                <a:gsLst>
                  <a:gs pos="0">
                    <a:srgbClr val="963232">
                      <a:lumMod val="75000"/>
                    </a:srgbClr>
                  </a:gs>
                  <a:gs pos="100000">
                    <a:srgbClr val="963232">
                      <a:lumMod val="60000"/>
                      <a:lumOff val="40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3">
                <a:noFill/>
                <a:prstDash val="solid"/>
              </a:ln>
              <a:scene3d>
                <a:camera prst="orthographicFront"/>
                <a:lightRig rig="threePt" dir="t"/>
              </a:scene3d>
              <a:sp3d prstMaterial="flat">
                <a:bevelT/>
              </a:sp3d>
            </c:spPr>
            <c:extLst>
              <c:ext xmlns:c16="http://schemas.microsoft.com/office/drawing/2014/chart" uri="{C3380CC4-5D6E-409C-BE32-E72D297353CC}">
                <c16:uniqueId val="{00000007-3C28-C241-8614-9A376CE399AF}"/>
              </c:ext>
            </c:extLst>
          </c:dPt>
          <c:dPt>
            <c:idx val="4"/>
            <c:bubble3D val="0"/>
            <c:spPr>
              <a:solidFill>
                <a:srgbClr val="718E25">
                  <a:lumMod val="60000"/>
                  <a:lumOff val="40000"/>
                </a:srgbClr>
              </a:solidFill>
              <a:ln w="12703">
                <a:noFill/>
                <a:prstDash val="solid"/>
              </a:ln>
              <a:scene3d>
                <a:camera prst="orthographicFront"/>
                <a:lightRig rig="threePt" dir="t"/>
              </a:scene3d>
              <a:sp3d prstMaterial="flat">
                <a:bevelT/>
              </a:sp3d>
            </c:spPr>
            <c:extLst>
              <c:ext xmlns:c16="http://schemas.microsoft.com/office/drawing/2014/chart" uri="{C3380CC4-5D6E-409C-BE32-E72D297353CC}">
                <c16:uniqueId val="{00000009-3C28-C241-8614-9A376CE399AF}"/>
              </c:ext>
            </c:extLst>
          </c:dPt>
          <c:dPt>
            <c:idx val="5"/>
            <c:bubble3D val="0"/>
            <c:spPr>
              <a:solidFill>
                <a:srgbClr val="D8D8D8">
                  <a:lumMod val="50000"/>
                </a:srgbClr>
              </a:solidFill>
              <a:ln w="12703">
                <a:noFill/>
                <a:prstDash val="solid"/>
              </a:ln>
              <a:scene3d>
                <a:camera prst="orthographicFront"/>
                <a:lightRig rig="threePt" dir="t"/>
              </a:scene3d>
              <a:sp3d prstMaterial="flat">
                <a:bevelT/>
              </a:sp3d>
            </c:spPr>
            <c:extLst>
              <c:ext xmlns:c16="http://schemas.microsoft.com/office/drawing/2014/chart" uri="{C3380CC4-5D6E-409C-BE32-E72D297353CC}">
                <c16:uniqueId val="{0000000B-3C28-C241-8614-9A376CE399A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Age ≥65 Years</c:v>
                </c:pt>
                <c:pt idx="1">
                  <c:v>Age &lt;65 Years, not at risk for severe Covid-19</c:v>
                </c:pt>
                <c:pt idx="2">
                  <c:v>Age &lt;65 Years, at risk  for severe Covid-19</c:v>
                </c:pt>
              </c:strCache>
            </c:strRef>
          </c:cat>
          <c:val>
            <c:numRef>
              <c:f>Sheet1!$B$2:$B$4</c:f>
              <c:numCache>
                <c:formatCode>_(* #,##0_);_(* \(#,##0\);_(* "-"??_);_(@_)</c:formatCode>
                <c:ptCount val="3"/>
                <c:pt idx="0">
                  <c:v>7512</c:v>
                </c:pt>
                <c:pt idx="1">
                  <c:v>17774</c:v>
                </c:pt>
                <c:pt idx="2">
                  <c:v>5065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C28-C241-8614-9A376CE399AF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2">
          <a:noFill/>
        </a:ln>
      </c:spPr>
    </c:plotArea>
    <c:plotVisOnly val="1"/>
    <c:dispBlanksAs val="zero"/>
    <c:showDLblsOverMax val="0"/>
  </c:chart>
  <c:spPr>
    <a:noFill/>
    <a:ln w="38109" cap="flat" cmpd="sng" algn="ctr">
      <a:noFill/>
      <a:prstDash val="solid"/>
      <a:miter lim="800000"/>
      <a:headEnd type="none" w="med" len="med"/>
      <a:tailEnd type="none" w="med" len="med"/>
    </a:ln>
    <a:effectLst/>
  </c:spPr>
  <c:txPr>
    <a:bodyPr/>
    <a:lstStyle/>
    <a:p>
      <a:pPr>
        <a:defRPr sz="1800" b="1" i="0" u="none" strike="noStrike" baseline="0">
          <a:solidFill>
            <a:srgbClr val="FFFFFF"/>
          </a:solidFill>
          <a:latin typeface="Arial"/>
          <a:ea typeface="Helvetica"/>
          <a:cs typeface="Arial"/>
        </a:defRPr>
      </a:pPr>
      <a:endParaRPr lang="en-US"/>
    </a:p>
  </c:txPr>
  <c:externalData r:id="rId2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2-23T21:38:06.095" idx="1">
    <p:pos x="5395" y="1363"/>
    <p:text>Figure in https://science.sciencemag.org/content/367/6483/1260/tab-figures-data</p:text>
    <p:extLst>
      <p:ext uri="{C676402C-5697-4E1C-873F-D02D1690AC5C}">
        <p15:threadingInfo xmlns:p15="http://schemas.microsoft.com/office/powerpoint/2012/main" timeZoneBias="480"/>
      </p:ext>
    </p:extLst>
  </p:cm>
  <p:cm authorId="1" dt="2020-12-26T16:15:06.569" idx="2">
    <p:pos x="5395" y="1459"/>
    <p:text>Also, one in the research summary for this article</p:text>
    <p:extLst>
      <p:ext uri="{C676402C-5697-4E1C-873F-D02D1690AC5C}">
        <p15:threadingInfo xmlns:p15="http://schemas.microsoft.com/office/powerpoint/2012/main" timeZoneBias="480">
          <p15:parentCm authorId="1" idx="1"/>
        </p15:threadingInfo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0.22499</cdr:x>
      <cdr:y>0.1189</cdr:y>
    </cdr:from>
    <cdr:to>
      <cdr:x>0.47274</cdr:x>
      <cdr:y>0.17788</cdr:y>
    </cdr:to>
    <cdr:sp macro="" textlink="">
      <cdr:nvSpPr>
        <cdr:cNvPr id="2" name="Rounded Rectangle 1">
          <a:extLst xmlns:a="http://schemas.openxmlformats.org/drawingml/2006/main">
            <a:ext uri="{FF2B5EF4-FFF2-40B4-BE49-F238E27FC236}">
              <a16:creationId xmlns:a16="http://schemas.microsoft.com/office/drawing/2014/main" id="{74F858A0-DD28-E74C-81AA-A1BD5576571D}"/>
            </a:ext>
          </a:extLst>
        </cdr:cNvPr>
        <cdr:cNvSpPr/>
      </cdr:nvSpPr>
      <cdr:spPr>
        <a:xfrm xmlns:a="http://schemas.openxmlformats.org/drawingml/2006/main">
          <a:off x="1902970" y="565355"/>
          <a:ext cx="2095543" cy="280433"/>
        </a:xfrm>
        <a:prstGeom xmlns:a="http://schemas.openxmlformats.org/drawingml/2006/main" prst="roundRect">
          <a:avLst/>
        </a:prstGeom>
        <a:solidFill xmlns:a="http://schemas.openxmlformats.org/drawingml/2006/main">
          <a:srgbClr val="C00000">
            <a:alpha val="15000"/>
          </a:srgbClr>
        </a:solidFill>
        <a:ln xmlns:a="http://schemas.openxmlformats.org/drawingml/2006/main" w="6350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r>
            <a:rPr lang="en-US" sz="16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Vaccine Efficacy 94.1%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0.20082</cdr:x>
      <cdr:y>0.1343</cdr:y>
    </cdr:from>
    <cdr:to>
      <cdr:x>0.47612</cdr:x>
      <cdr:y>0.20571</cdr:y>
    </cdr:to>
    <cdr:sp macro="" textlink="">
      <cdr:nvSpPr>
        <cdr:cNvPr id="2" name="Rounded Rectangle 1">
          <a:extLst xmlns:a="http://schemas.openxmlformats.org/drawingml/2006/main">
            <a:ext uri="{FF2B5EF4-FFF2-40B4-BE49-F238E27FC236}">
              <a16:creationId xmlns:a16="http://schemas.microsoft.com/office/drawing/2014/main" id="{74F858A0-DD28-E74C-81AA-A1BD5576571D}"/>
            </a:ext>
          </a:extLst>
        </cdr:cNvPr>
        <cdr:cNvSpPr/>
      </cdr:nvSpPr>
      <cdr:spPr>
        <a:xfrm xmlns:a="http://schemas.openxmlformats.org/drawingml/2006/main">
          <a:off x="1698576" y="650852"/>
          <a:ext cx="2328542" cy="34610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C00000">
            <a:alpha val="15000"/>
          </a:srgbClr>
        </a:solidFill>
        <a:ln xmlns:a="http://schemas.openxmlformats.org/drawingml/2006/main" w="6350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n-US" sz="16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Vaccine Efficacy 94.1%</a:t>
          </a:r>
        </a:p>
      </cdr:txBody>
    </cdr:sp>
  </cdr:relSizeAnchor>
  <cdr:relSizeAnchor xmlns:cdr="http://schemas.openxmlformats.org/drawingml/2006/chartDrawing">
    <cdr:from>
      <cdr:x>0.63262</cdr:x>
      <cdr:y>0.1343</cdr:y>
    </cdr:from>
    <cdr:to>
      <cdr:x>0.90792</cdr:x>
      <cdr:y>0.20571</cdr:y>
    </cdr:to>
    <cdr:sp macro="" textlink="">
      <cdr:nvSpPr>
        <cdr:cNvPr id="3" name="Rounded Rectangle 2">
          <a:extLst xmlns:a="http://schemas.openxmlformats.org/drawingml/2006/main">
            <a:ext uri="{FF2B5EF4-FFF2-40B4-BE49-F238E27FC236}">
              <a16:creationId xmlns:a16="http://schemas.microsoft.com/office/drawing/2014/main" id="{EBF89073-3912-D448-B4E7-7D2C3615FA43}"/>
            </a:ext>
          </a:extLst>
        </cdr:cNvPr>
        <cdr:cNvSpPr/>
      </cdr:nvSpPr>
      <cdr:spPr>
        <a:xfrm xmlns:a="http://schemas.openxmlformats.org/drawingml/2006/main">
          <a:off x="5350826" y="650852"/>
          <a:ext cx="2328543" cy="34610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C00000">
            <a:alpha val="15000"/>
          </a:srgbClr>
        </a:solidFill>
        <a:ln xmlns:a="http://schemas.openxmlformats.org/drawingml/2006/main" w="6350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n-US" sz="16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Vaccine Efficacy 93.0%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213A5-337E-F642-8C3F-016BADF1FF27}" type="datetimeFigureOut">
              <a:rPr lang="en-US" smtClean="0"/>
              <a:t>2/2/21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69AB2-63A1-DC43-A3E5-9FD3569D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53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616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DAE22-ACF3-9C4F-9BC5-AE1DCEE99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4E40D5-5AEB-FE45-BB6F-1FD9B84F1F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260DE-C8E9-0246-BAFE-B01102280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6FDB-D517-7C40-B34D-5A9BF36CFDF1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B7B49-F5BB-B641-B936-3CF5D2C8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BF93C-7789-AF4F-891F-217D1A489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9D67-1A28-2B4A-A9F4-1C8AB83AC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413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8583C-E365-BB4B-A68B-CAF5BFA9F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2A9D46-3E6E-C542-A7DC-24E9B3BE2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93999-DF1D-2E4C-861E-D8D74E8A3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6FDB-D517-7C40-B34D-5A9BF36CFDF1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C15B2-6BDC-294B-83D4-D63AD3EE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27066-5BBD-364C-AD54-42D17D388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9D67-1A28-2B4A-A9F4-1C8AB83AC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9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1105A3-9D08-3E48-80F5-5EEE062430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8FE6CB-DE67-774C-BF3F-637E12060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1C9B9-DC45-824C-86DF-83F95D6F9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6FDB-D517-7C40-B34D-5A9BF36CFDF1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82C2B-9451-5147-A56A-A2E6748BA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DC1DA-22E0-4045-A4D9-9FF4F2DEA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9D67-1A28-2B4A-A9F4-1C8AB83AC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95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_1_No_UR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Picture 279" descr="background.jpg"/>
          <p:cNvPicPr>
            <a:picLocks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invGray">
          <a:xfrm>
            <a:off x="-14334" y="0"/>
            <a:ext cx="12206335" cy="576072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3218C4C-24C9-954F-B205-28C605465647}"/>
              </a:ext>
            </a:extLst>
          </p:cNvPr>
          <p:cNvSpPr txBox="1">
            <a:spLocks/>
          </p:cNvSpPr>
          <p:nvPr userDrawn="1"/>
        </p:nvSpPr>
        <p:spPr>
          <a:xfrm>
            <a:off x="2" y="1916598"/>
            <a:ext cx="12191999" cy="731520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lIns="91440" anchor="ctr" anchorCtr="0">
            <a:norm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/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2" name="Title 1"/>
          <p:cNvSpPr>
            <a:spLocks noGrp="1"/>
          </p:cNvSpPr>
          <p:nvPr>
            <p:ph type="ctrTitle" hasCustomPrompt="1"/>
          </p:nvPr>
        </p:nvSpPr>
        <p:spPr>
          <a:xfrm>
            <a:off x="584293" y="563832"/>
            <a:ext cx="10902484" cy="731520"/>
          </a:xfrm>
          <a:prstGeom prst="rect">
            <a:avLst/>
          </a:prstGeom>
        </p:spPr>
        <p:txBody>
          <a:bodyPr lIns="91440" anchor="ctr" anchorCtr="0">
            <a:normAutofit/>
          </a:bodyPr>
          <a:lstStyle>
            <a:lvl1pPr algn="l">
              <a:lnSpc>
                <a:spcPts val="4000"/>
              </a:lnSpc>
              <a:defRPr sz="32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and Add Title of Talk</a:t>
            </a:r>
          </a:p>
        </p:txBody>
      </p:sp>
      <p:sp>
        <p:nvSpPr>
          <p:cNvPr id="272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591649" y="3787812"/>
            <a:ext cx="5326799" cy="1828800"/>
          </a:xfrm>
          <a:prstGeom prst="rect">
            <a:avLst/>
          </a:prstGeom>
        </p:spPr>
        <p:txBody>
          <a:bodyPr lIns="91440" tIns="91440" rIns="91440" bIns="91440" anchor="t" anchorCtr="0">
            <a:no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2000" baseline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 algn="l">
              <a:spcBef>
                <a:spcPts val="0"/>
              </a:spcBef>
              <a:buNone/>
              <a:defRPr sz="1800" i="1">
                <a:solidFill>
                  <a:schemeClr val="accent2"/>
                </a:solidFill>
                <a:latin typeface="Arial"/>
              </a:defRPr>
            </a:lvl2pPr>
            <a:lvl3pPr marL="0" indent="0" algn="l">
              <a:spcBef>
                <a:spcPts val="0"/>
              </a:spcBef>
              <a:buNone/>
              <a:defRPr sz="1600" i="1">
                <a:solidFill>
                  <a:schemeClr val="accent2"/>
                </a:solidFill>
                <a:latin typeface="Arial"/>
              </a:defRPr>
            </a:lvl3pPr>
            <a:lvl4pPr marL="628650" indent="0" algn="ctr">
              <a:buNone/>
              <a:defRPr/>
            </a:lvl4pPr>
            <a:lvl5pPr marL="803275" indent="0" algn="ctr">
              <a:buNone/>
              <a:defRPr/>
            </a:lvl5pPr>
          </a:lstStyle>
          <a:p>
            <a:pPr lvl="0"/>
            <a:r>
              <a:rPr lang="en-US" dirty="0"/>
              <a:t>Click and Add Speaker Info</a:t>
            </a:r>
          </a:p>
        </p:txBody>
      </p:sp>
      <p:sp>
        <p:nvSpPr>
          <p:cNvPr id="273" name="Date"/>
          <p:cNvSpPr>
            <a:spLocks noGrp="1"/>
          </p:cNvSpPr>
          <p:nvPr>
            <p:ph type="body" sz="quarter" idx="14" hasCustomPrompt="1"/>
          </p:nvPr>
        </p:nvSpPr>
        <p:spPr>
          <a:xfrm>
            <a:off x="616428" y="6179016"/>
            <a:ext cx="5041912" cy="29260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lnSpc>
                <a:spcPts val="1600"/>
              </a:lnSpc>
              <a:buNone/>
              <a:defRPr sz="1400" b="1" baseline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and Add Last Updated Info</a:t>
            </a:r>
          </a:p>
        </p:txBody>
      </p:sp>
      <p:sp>
        <p:nvSpPr>
          <p:cNvPr id="8" name="Text Placeholder 15">
            <a:extLst>
              <a:ext uri="{FF2B5EF4-FFF2-40B4-BE49-F238E27FC236}">
                <a16:creationId xmlns:a16="http://schemas.microsoft.com/office/drawing/2014/main" id="{E8B5EED3-5AE9-D342-ABBB-83723E8969E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20705" y="3787812"/>
            <a:ext cx="5326799" cy="1828800"/>
          </a:xfrm>
          <a:prstGeom prst="rect">
            <a:avLst/>
          </a:prstGeom>
        </p:spPr>
        <p:txBody>
          <a:bodyPr lIns="91440" tIns="91440" rIns="91440" bIns="91440" anchor="t" anchorCtr="0">
            <a:no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2000" baseline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 algn="l">
              <a:spcBef>
                <a:spcPts val="0"/>
              </a:spcBef>
              <a:buNone/>
              <a:defRPr sz="1800" i="1">
                <a:solidFill>
                  <a:schemeClr val="accent2"/>
                </a:solidFill>
                <a:latin typeface="Arial"/>
              </a:defRPr>
            </a:lvl2pPr>
            <a:lvl3pPr marL="0" indent="0" algn="l">
              <a:spcBef>
                <a:spcPts val="0"/>
              </a:spcBef>
              <a:buNone/>
              <a:defRPr sz="1600" i="1">
                <a:solidFill>
                  <a:schemeClr val="accent2"/>
                </a:solidFill>
                <a:latin typeface="Arial"/>
              </a:defRPr>
            </a:lvl3pPr>
            <a:lvl4pPr marL="628650" indent="0" algn="ctr">
              <a:buNone/>
              <a:defRPr/>
            </a:lvl4pPr>
            <a:lvl5pPr marL="803275" indent="0" algn="ctr">
              <a:buNone/>
              <a:defRPr/>
            </a:lvl5pPr>
          </a:lstStyle>
          <a:p>
            <a:pPr lvl="0"/>
            <a:r>
              <a:rPr lang="en-US" dirty="0"/>
              <a:t>Click and Add Speaker Info</a:t>
            </a:r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72A757B1-48AC-C543-9304-501E5481934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1649" y="1941254"/>
            <a:ext cx="9469711" cy="697986"/>
          </a:xfrm>
          <a:prstGeom prst="rect">
            <a:avLst/>
          </a:prstGeom>
        </p:spPr>
        <p:txBody>
          <a:bodyPr lIns="91440" tIns="91440" rIns="91440" bIns="91440" anchor="ctr" anchorCtr="0">
            <a:noAutofit/>
          </a:bodyPr>
          <a:lstStyle>
            <a:lvl1pPr marL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None/>
              <a:defRPr sz="3200" baseline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 algn="l">
              <a:spcBef>
                <a:spcPts val="0"/>
              </a:spcBef>
              <a:buNone/>
              <a:defRPr sz="1800" i="1">
                <a:solidFill>
                  <a:schemeClr val="accent2"/>
                </a:solidFill>
                <a:latin typeface="Arial"/>
              </a:defRPr>
            </a:lvl2pPr>
            <a:lvl3pPr marL="0" indent="0" algn="l">
              <a:spcBef>
                <a:spcPts val="0"/>
              </a:spcBef>
              <a:buNone/>
              <a:defRPr sz="1600" i="1">
                <a:solidFill>
                  <a:schemeClr val="accent2"/>
                </a:solidFill>
                <a:latin typeface="Arial"/>
              </a:defRPr>
            </a:lvl3pPr>
            <a:lvl4pPr marL="628650" indent="0" algn="ctr">
              <a:buNone/>
              <a:defRPr/>
            </a:lvl4pPr>
            <a:lvl5pPr marL="803275" indent="0" algn="ctr">
              <a:buNone/>
              <a:defRPr/>
            </a:lvl5pPr>
          </a:lstStyle>
          <a:p>
            <a:pPr lvl="0"/>
            <a:r>
              <a:rPr lang="en-US" dirty="0"/>
              <a:t>Click and Add Speaker Info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F8422C6-002E-6F47-9669-A9F70F84BC1A}"/>
              </a:ext>
            </a:extLst>
          </p:cNvPr>
          <p:cNvSpPr/>
          <p:nvPr userDrawn="1"/>
        </p:nvSpPr>
        <p:spPr>
          <a:xfrm>
            <a:off x="10525404" y="6239274"/>
            <a:ext cx="1613805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E2F3342-8B10-FA43-97D0-364E1768C1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46260" y="6113700"/>
            <a:ext cx="1804737" cy="4572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27B839F-9C71-B445-B42F-B44AF74BC0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581654" y="6070116"/>
            <a:ext cx="1984186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645448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igures_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DBB7948-030E-DA40-934B-5FD38E34D746}"/>
              </a:ext>
            </a:extLst>
          </p:cNvPr>
          <p:cNvSpPr/>
          <p:nvPr userDrawn="1"/>
        </p:nvSpPr>
        <p:spPr>
          <a:xfrm>
            <a:off x="0" y="1227648"/>
            <a:ext cx="3657600" cy="5630352"/>
          </a:xfrm>
          <a:prstGeom prst="rect">
            <a:avLst/>
          </a:prstGeom>
          <a:gradFill flip="none" rotWithShape="1">
            <a:gsLst>
              <a:gs pos="0">
                <a:srgbClr val="003A77"/>
              </a:gs>
              <a:gs pos="100000">
                <a:srgbClr val="106CA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background.jpg"/>
          <p:cNvPicPr>
            <a:picLocks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invGray">
          <a:xfrm>
            <a:off x="-1" y="0"/>
            <a:ext cx="12216384" cy="12313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1799" y="119172"/>
            <a:ext cx="11580091" cy="109118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320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Graph/Table/Image: click to add title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2" y="1227648"/>
            <a:ext cx="12217149" cy="0"/>
          </a:xfrm>
          <a:prstGeom prst="line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6A6130E-B24A-E440-BBAB-2CE28F70E89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63785" y="6446645"/>
            <a:ext cx="1155691" cy="319556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3BCA46B-76F4-DE4F-850C-72475A647577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848073" y="4044000"/>
            <a:ext cx="5632704" cy="0"/>
          </a:xfrm>
          <a:prstGeom prst="line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2828058"/>
      </p:ext>
    </p:extLst>
  </p:cSld>
  <p:clrMapOvr>
    <a:masterClrMapping/>
  </p:clrMapOvr>
  <p:transition spd="slow"/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invGray">
          <a:xfrm flipH="1">
            <a:off x="-1" y="5029199"/>
            <a:ext cx="12216385" cy="1832458"/>
          </a:xfrm>
          <a:prstGeom prst="rect">
            <a:avLst/>
          </a:prstGeom>
        </p:spPr>
      </p:pic>
      <p:pic>
        <p:nvPicPr>
          <p:cNvPr id="8" name="Picture 7" descr="background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invGray">
          <a:xfrm>
            <a:off x="-1" y="-1"/>
            <a:ext cx="12216385" cy="18324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802885"/>
            <a:ext cx="12192000" cy="1137666"/>
          </a:xfrm>
          <a:prstGeom prst="rect">
            <a:avLst/>
          </a:prstGeom>
        </p:spPr>
        <p:txBody>
          <a:bodyPr lIns="91440" tIns="45720" rIns="91440" bIns="45720" anchor="ctr">
            <a:normAutofit/>
          </a:bodyPr>
          <a:lstStyle>
            <a:lvl1pPr algn="ctr">
              <a:defRPr sz="3200" b="1" cap="none">
                <a:solidFill>
                  <a:srgbClr val="003A7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" y="1834421"/>
            <a:ext cx="12217149" cy="0"/>
          </a:xfrm>
          <a:prstGeom prst="line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" y="5037619"/>
            <a:ext cx="12217149" cy="0"/>
          </a:xfrm>
          <a:prstGeom prst="line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298064"/>
      </p:ext>
    </p:extLst>
  </p:cSld>
  <p:clrMapOvr>
    <a:masterClrMapping/>
  </p:clrMapOvr>
  <p:transition spd="slow"/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.jpg"/>
          <p:cNvPicPr>
            <a:picLocks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invGray">
          <a:xfrm>
            <a:off x="-1" y="0"/>
            <a:ext cx="12216384" cy="12313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1800" y="119172"/>
            <a:ext cx="11329416" cy="109118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320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Text Slide: click to enter title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31799" y="6461761"/>
            <a:ext cx="10485120" cy="320039"/>
          </a:xfrm>
          <a:prstGeom prst="rect">
            <a:avLst/>
          </a:prstGeom>
        </p:spPr>
        <p:txBody>
          <a:bodyPr vert="horz" anchor="ctr"/>
          <a:lstStyle>
            <a:lvl1pPr marL="0" indent="0" algn="l">
              <a:spcBef>
                <a:spcPts val="0"/>
              </a:spcBef>
              <a:buNone/>
              <a:defRPr sz="1400" b="1" baseline="0">
                <a:solidFill>
                  <a:srgbClr val="28507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3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31800" y="1514139"/>
            <a:ext cx="11353800" cy="480060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274320" indent="-228600">
              <a:lnSpc>
                <a:spcPct val="100000"/>
              </a:lnSpc>
              <a:spcBef>
                <a:spcPts val="1600"/>
              </a:spcBef>
              <a:buClr>
                <a:srgbClr val="0070C0"/>
              </a:buClr>
              <a:buSzPct val="110000"/>
              <a:buFont typeface="Arial"/>
              <a:buChar char="•"/>
              <a:defRPr sz="2400" baseline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17220" marR="0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bg2"/>
              </a:buClr>
              <a:buSzPct val="85000"/>
              <a:buFont typeface="Lucida Grande"/>
              <a:buChar char="-"/>
              <a:tabLst/>
              <a:defRPr sz="2200" baseline="0">
                <a:solidFill>
                  <a:srgbClr val="000000"/>
                </a:solidFill>
              </a:defRPr>
            </a:lvl2pPr>
            <a:lvl3pPr marL="960120" indent="-137160">
              <a:lnSpc>
                <a:spcPct val="100000"/>
              </a:lnSpc>
              <a:spcBef>
                <a:spcPts val="400"/>
              </a:spcBef>
              <a:buClr>
                <a:schemeClr val="bg2"/>
              </a:buClr>
              <a:buSzPct val="70000"/>
              <a:defRPr sz="2000">
                <a:solidFill>
                  <a:srgbClr val="000000"/>
                </a:solidFill>
              </a:defRPr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enter first level text; hit return then tab for 2nd level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" y="1227648"/>
            <a:ext cx="12217149" cy="0"/>
          </a:xfrm>
          <a:prstGeom prst="line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5501398"/>
      </p:ext>
    </p:extLst>
  </p:cSld>
  <p:clrMapOvr>
    <a:masterClrMapping/>
  </p:clrMapOvr>
  <p:transition spd="slow"/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ublish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4"/>
          <p:cNvSpPr txBox="1">
            <a:spLocks/>
          </p:cNvSpPr>
          <p:nvPr/>
        </p:nvSpPr>
        <p:spPr>
          <a:xfrm>
            <a:off x="732" y="2806700"/>
            <a:ext cx="12191999" cy="1295400"/>
          </a:xfrm>
          <a:prstGeom prst="rect">
            <a:avLst/>
          </a:prstGeom>
          <a:solidFill>
            <a:srgbClr val="FFC000">
              <a:alpha val="30000"/>
            </a:srgbClr>
          </a:solidFill>
        </p:spPr>
        <p:txBody>
          <a:bodyPr tIns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pic>
        <p:nvPicPr>
          <p:cNvPr id="7" name="Picture 6" descr="background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invGray">
          <a:xfrm flipH="1">
            <a:off x="-1" y="5029199"/>
            <a:ext cx="12216385" cy="1832458"/>
          </a:xfrm>
          <a:prstGeom prst="rect">
            <a:avLst/>
          </a:prstGeom>
        </p:spPr>
      </p:pic>
      <p:pic>
        <p:nvPicPr>
          <p:cNvPr id="8" name="Picture 7" descr="background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invGray">
          <a:xfrm>
            <a:off x="-1" y="-1"/>
            <a:ext cx="12216385" cy="18324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261" y="2822040"/>
            <a:ext cx="11360728" cy="1274826"/>
          </a:xfrm>
          <a:prstGeom prst="rect">
            <a:avLst/>
          </a:prstGeom>
        </p:spPr>
        <p:txBody>
          <a:bodyPr tIns="0" anchor="ctr">
            <a:normAutofit/>
          </a:bodyPr>
          <a:lstStyle>
            <a:lvl1pPr algn="ctr">
              <a:defRPr sz="3200" b="1" cap="none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" y="1834421"/>
            <a:ext cx="12217149" cy="0"/>
          </a:xfrm>
          <a:prstGeom prst="line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" y="5037642"/>
            <a:ext cx="12217149" cy="0"/>
          </a:xfrm>
          <a:prstGeom prst="line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4">
            <a:extLst>
              <a:ext uri="{FF2B5EF4-FFF2-40B4-BE49-F238E27FC236}">
                <a16:creationId xmlns:a16="http://schemas.microsoft.com/office/drawing/2014/main" id="{D93400B5-5C4F-ED40-9D99-955082EEA687}"/>
              </a:ext>
            </a:extLst>
          </p:cNvPr>
          <p:cNvSpPr txBox="1">
            <a:spLocks/>
          </p:cNvSpPr>
          <p:nvPr userDrawn="1"/>
        </p:nvSpPr>
        <p:spPr>
          <a:xfrm>
            <a:off x="731" y="-3405"/>
            <a:ext cx="12216384" cy="457200"/>
          </a:xfrm>
          <a:prstGeom prst="rect">
            <a:avLst/>
          </a:prstGeom>
          <a:solidFill>
            <a:srgbClr val="FFC000"/>
          </a:solidFill>
        </p:spPr>
        <p:txBody>
          <a:bodyPr tIns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627768"/>
      </p:ext>
    </p:extLst>
  </p:cSld>
  <p:clrMapOvr>
    <a:masterClrMapping/>
  </p:clrMapOvr>
  <p:transition spd="slow"/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igures_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.jpg"/>
          <p:cNvPicPr>
            <a:picLocks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invGray">
          <a:xfrm>
            <a:off x="-1" y="0"/>
            <a:ext cx="12216384" cy="12313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1800" y="119172"/>
            <a:ext cx="11329416" cy="109118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320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Graph/Table/Image: click to add title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2" y="1227648"/>
            <a:ext cx="12217149" cy="0"/>
          </a:xfrm>
          <a:prstGeom prst="line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31800" y="6461761"/>
            <a:ext cx="10485120" cy="320039"/>
          </a:xfrm>
          <a:prstGeom prst="rect">
            <a:avLst/>
          </a:prstGeom>
        </p:spPr>
        <p:txBody>
          <a:bodyPr vert="horz" anchor="ctr"/>
          <a:lstStyle>
            <a:lvl1pPr marL="0" indent="0" algn="l">
              <a:spcBef>
                <a:spcPts val="0"/>
              </a:spcBef>
              <a:buNone/>
              <a:defRPr sz="1400" b="1" baseline="0">
                <a:solidFill>
                  <a:srgbClr val="28507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Source</a:t>
            </a:r>
          </a:p>
        </p:txBody>
      </p:sp>
    </p:spTree>
    <p:extLst>
      <p:ext uri="{BB962C8B-B14F-4D97-AF65-F5344CB8AC3E}">
        <p14:creationId xmlns:p14="http://schemas.microsoft.com/office/powerpoint/2010/main" val="3275979313"/>
      </p:ext>
    </p:extLst>
  </p:cSld>
  <p:clrMapOvr>
    <a:masterClrMapping/>
  </p:clrMapOvr>
  <p:transition spd="slow"/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igures +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.jpg"/>
          <p:cNvPicPr>
            <a:picLocks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invGray">
          <a:xfrm>
            <a:off x="-1" y="0"/>
            <a:ext cx="12216384" cy="12313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1800" y="119172"/>
            <a:ext cx="11329416" cy="109118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Data Slide: click to add title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227668"/>
            <a:ext cx="12216384" cy="502920"/>
          </a:xfrm>
          <a:prstGeom prst="rect">
            <a:avLst/>
          </a:prstGeom>
          <a:solidFill>
            <a:srgbClr val="68686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2" y="1227648"/>
            <a:ext cx="12217149" cy="0"/>
          </a:xfrm>
          <a:prstGeom prst="line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25219" y="1254759"/>
            <a:ext cx="11338555" cy="457195"/>
          </a:xfrm>
          <a:prstGeom prst="rect">
            <a:avLst/>
          </a:prstGeom>
        </p:spPr>
        <p:txBody>
          <a:bodyPr vert="horz" anchor="ctr"/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Title </a:t>
            </a:r>
          </a:p>
        </p:txBody>
      </p:sp>
      <p:sp>
        <p:nvSpPr>
          <p:cNvPr id="37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31853" y="6461765"/>
            <a:ext cx="10485120" cy="320034"/>
          </a:xfrm>
          <a:prstGeom prst="rect">
            <a:avLst/>
          </a:prstGeom>
        </p:spPr>
        <p:txBody>
          <a:bodyPr vert="horz" anchor="ctr"/>
          <a:lstStyle>
            <a:lvl1pPr marL="0" indent="0" algn="l">
              <a:spcBef>
                <a:spcPts val="0"/>
              </a:spcBef>
              <a:buNone/>
              <a:defRPr sz="1400" b="1" baseline="0">
                <a:solidFill>
                  <a:srgbClr val="28507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Source</a:t>
            </a:r>
          </a:p>
        </p:txBody>
      </p:sp>
    </p:spTree>
    <p:extLst>
      <p:ext uri="{BB962C8B-B14F-4D97-AF65-F5344CB8AC3E}">
        <p14:creationId xmlns:p14="http://schemas.microsoft.com/office/powerpoint/2010/main" val="1496120902"/>
      </p:ext>
    </p:extLst>
  </p:cSld>
  <p:clrMapOvr>
    <a:masterClrMapping/>
  </p:clrMapOvr>
  <p:transition spd="slow"/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D4A94-DC65-9A46-8180-E67E607FD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65E7A-52FF-C94C-B718-CB53A40E7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4F520-7534-274C-B80D-C118E5312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6FDB-D517-7C40-B34D-5A9BF36CFDF1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9C391-64BE-9149-9486-4AD1A91D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B73DE-B364-164E-BE7F-22FF8A741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9D67-1A28-2B4A-A9F4-1C8AB83AC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9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5B85-2293-C04A-90C9-D349B08B8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536A7-94FD-4443-A0A3-BB36E0C7A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22BCA-60C7-1B41-8F96-A1D387AE3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6FDB-D517-7C40-B34D-5A9BF36CFDF1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BCD2B-D0A0-0D4B-B02E-58EAB47BA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6E384-C853-5541-94F1-FB8AB6093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9D67-1A28-2B4A-A9F4-1C8AB83AC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0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1C262-9850-B045-B340-CB58C9B07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B245E-2771-4945-A7A9-0A9DD07C3E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BB3576-A75D-9543-94D0-1085ECF4F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0C73C-397A-DE4C-BA25-9D4999D2F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6FDB-D517-7C40-B34D-5A9BF36CFDF1}" type="datetimeFigureOut">
              <a:rPr lang="en-US" smtClean="0"/>
              <a:t>2/2/21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C68098-A24D-0043-922E-75D5BD9ED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0AC9F-13F7-224E-AFB2-3954FFBF4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9D67-1A28-2B4A-A9F4-1C8AB83AC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57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B7647-5E7B-A54C-897A-2BF2AF7C1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2C278C-9743-DB42-B716-C38E7AA30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343073-A627-424D-8915-63F21A7E9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362A73-DD32-E944-AD1E-CB6EE77EB6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7A4D2A-049C-A844-A6C2-6B4268E5CE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5FDD9D-90D6-A441-9086-623E6CDDE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6FDB-D517-7C40-B34D-5A9BF36CFDF1}" type="datetimeFigureOut">
              <a:rPr lang="en-US" smtClean="0"/>
              <a:t>2/2/21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BDF33F-267A-BD41-B3F0-ED164663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71145E-D1AF-754E-A708-20320D7D9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9D67-1A28-2B4A-A9F4-1C8AB83AC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6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D6CD4-C726-2A4E-AEF3-11750C6E2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3A7B35-C7A2-C64F-9F1E-073EB0D07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6FDB-D517-7C40-B34D-5A9BF36CFDF1}" type="datetimeFigureOut">
              <a:rPr lang="en-US" smtClean="0"/>
              <a:t>2/2/21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F14C8-EDEC-0742-9006-147C26817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0675F-E2CC-B447-AB89-E482AD7D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9D67-1A28-2B4A-A9F4-1C8AB83AC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0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5B3FEC-7F5B-D942-85FB-D1F6BD29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6FDB-D517-7C40-B34D-5A9BF36CFDF1}" type="datetimeFigureOut">
              <a:rPr lang="en-US" smtClean="0"/>
              <a:t>2/2/21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25CB8A-E291-084A-8C5D-9EE56F463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6D6120-4FE4-5241-BCA5-EA9487DF9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9D67-1A28-2B4A-A9F4-1C8AB83AC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3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630BC-EE06-2C4F-945F-1673845A6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DF92-FB93-C245-B75F-907DBB710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F2CFCB-1E5B-4448-B67C-8100F768A2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CAA5C-E337-FA4E-B7B9-4D59F79AE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6FDB-D517-7C40-B34D-5A9BF36CFDF1}" type="datetimeFigureOut">
              <a:rPr lang="en-US" smtClean="0"/>
              <a:t>2/2/21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3DE518-FC06-AF4E-AEC4-AD5029BCF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AC7660-A801-C845-B5AF-594BC14EB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9D67-1A28-2B4A-A9F4-1C8AB83AC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24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5D27C-F972-9949-8DDA-C9A80EB6C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EFEE6D-5135-3F4B-BFEC-BF8F0B396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0F7677-8E49-D741-B0AB-2ADEF7929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BB547-C24D-C044-9C4B-C3890E22F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6FDB-D517-7C40-B34D-5A9BF36CFDF1}" type="datetimeFigureOut">
              <a:rPr lang="en-US" smtClean="0"/>
              <a:t>2/2/21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486208-4660-784C-B9F1-71E6A73CC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052BED-80B7-2A42-953A-409514A02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9D67-1A28-2B4A-A9F4-1C8AB83AC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448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D11241-BDF4-A84D-90A9-1589197C4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81234-EBFB-4549-9059-4BD5E92B2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0237-418F-6240-82C3-68A01A111A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C6FDB-D517-7C40-B34D-5A9BF36CFDF1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E5B15-AEC4-8C4C-AB2A-48EFDBB75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3017B-4FE6-024A-8BB3-8346B41CDE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59D67-1A28-2B4A-A9F4-1C8AB83AC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6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5" r:id="rId13"/>
    <p:sldLayoutId id="2147483663" r:id="rId14"/>
    <p:sldLayoutId id="2147483666" r:id="rId15"/>
    <p:sldLayoutId id="2147483667" r:id="rId16"/>
    <p:sldLayoutId id="2147483668" r:id="rId17"/>
    <p:sldLayoutId id="214748366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i="1" dirty="0"/>
              <a:t>COVID-19 mRNA Vaccines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1979F4-E09C-4F40-A2BC-1B62E96FA4B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01061" y="3787812"/>
            <a:ext cx="5326799" cy="1828800"/>
          </a:xfrm>
          <a:noFill/>
        </p:spPr>
        <p:txBody>
          <a:bodyPr/>
          <a:lstStyle/>
          <a:p>
            <a:pPr>
              <a:lnSpc>
                <a:spcPts val="2600"/>
              </a:lnSpc>
            </a:pPr>
            <a:r>
              <a:rPr lang="en-US" dirty="0"/>
              <a:t>David H. Spach, MD</a:t>
            </a:r>
            <a:br>
              <a:rPr lang="en-US" dirty="0"/>
            </a:br>
            <a:r>
              <a:rPr lang="en-US" dirty="0"/>
              <a:t>Professor of Medicine</a:t>
            </a:r>
            <a:br>
              <a:rPr lang="en-US" dirty="0"/>
            </a:br>
            <a:r>
              <a:rPr lang="en-US" dirty="0"/>
              <a:t>Division of Infectious Diseases</a:t>
            </a:r>
          </a:p>
          <a:p>
            <a:pPr>
              <a:lnSpc>
                <a:spcPts val="2600"/>
              </a:lnSpc>
            </a:pPr>
            <a:r>
              <a:rPr lang="en-US" dirty="0"/>
              <a:t>University of Washington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Last Updated: January 31, 2021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9BE1034-E3C6-594C-A5D2-831D47735F4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mRNA-1273 and BNT162b2: Phase 3 Data</a:t>
            </a:r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9453BEEA-C38D-AE4B-A5BF-33A0F554310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067659" y="3787812"/>
            <a:ext cx="3995099" cy="1828800"/>
          </a:xfrm>
        </p:spPr>
        <p:txBody>
          <a:bodyPr/>
          <a:lstStyle/>
          <a:p>
            <a:pPr fontAlgn="auto">
              <a:lnSpc>
                <a:spcPts val="2600"/>
              </a:lnSpc>
            </a:pPr>
            <a:r>
              <a:rPr lang="en-US" dirty="0"/>
              <a:t>Sarah McGuffin, MD</a:t>
            </a:r>
            <a:br>
              <a:rPr lang="en-US" dirty="0"/>
            </a:br>
            <a:r>
              <a:rPr lang="en-US" dirty="0"/>
              <a:t>Senior Fellow</a:t>
            </a:r>
            <a:br>
              <a:rPr lang="en-US" dirty="0"/>
            </a:br>
            <a:r>
              <a:rPr lang="en-US" dirty="0"/>
              <a:t>Division of Infectious Diseases</a:t>
            </a:r>
          </a:p>
          <a:p>
            <a:pPr fontAlgn="auto">
              <a:lnSpc>
                <a:spcPts val="2600"/>
              </a:lnSpc>
            </a:pPr>
            <a:r>
              <a:rPr lang="en-US" dirty="0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1412540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Safety and Efficacy of the BNT162b2 mRNA Covid-19 Vaccine</a:t>
            </a:r>
            <a:br>
              <a:rPr lang="en-US" sz="2400" dirty="0">
                <a:ea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Outcomes Efficacy against Covid-19 ≥7 days after Second Dose*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20727B1-9008-4831-AAEE-97A24514EDB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99744" y="1324865"/>
          <a:ext cx="8595362" cy="4297680"/>
        </p:xfrm>
        <a:graphic>
          <a:graphicData uri="http://schemas.openxmlformats.org/drawingml/2006/table">
            <a:tbl>
              <a:tblPr firstRow="1" bandRow="1">
                <a:effectLst/>
                <a:tableStyleId>{00A15C55-8517-42AA-B614-E9B94910E393}</a:tableStyleId>
              </a:tblPr>
              <a:tblGrid>
                <a:gridCol w="2260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742">
                  <a:extLst>
                    <a:ext uri="{9D8B030D-6E8A-4147-A177-3AD203B41FA5}">
                      <a16:colId xmlns:a16="http://schemas.microsoft.com/office/drawing/2014/main" val="151101286"/>
                    </a:ext>
                  </a:extLst>
                </a:gridCol>
                <a:gridCol w="1018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056">
                  <a:extLst>
                    <a:ext uri="{9D8B030D-6E8A-4147-A177-3AD203B41FA5}">
                      <a16:colId xmlns:a16="http://schemas.microsoft.com/office/drawing/2014/main" val="327458800"/>
                    </a:ext>
                  </a:extLst>
                </a:gridCol>
                <a:gridCol w="1412840">
                  <a:extLst>
                    <a:ext uri="{9D8B030D-6E8A-4147-A177-3AD203B41FA5}">
                      <a16:colId xmlns:a16="http://schemas.microsoft.com/office/drawing/2014/main" val="1815620110"/>
                    </a:ext>
                  </a:extLst>
                </a:gridCol>
              </a:tblGrid>
              <a:tr h="91949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Efficacy End Point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BNT162b2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97F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Placebo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E6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Vaccine Efficacy, % (95% Credible Interval)‡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833"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No. of Cases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 Time (n)†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No. of Cases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 Time (n)†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157780"/>
                  </a:ext>
                </a:extLst>
              </a:tr>
              <a:tr h="309842"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(N=18,198)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(N=18,325)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289795"/>
                  </a:ext>
                </a:extLst>
              </a:tr>
              <a:tr h="112383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Covid-19 occurrence ≥7 days after second dose in participants without evidence of existing or prior SARS-CoV-2 infection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2.214 (17,411) 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162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2.222 (17,511)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95.0 (90.3–97.6)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842">
                <a:tc>
                  <a:txBody>
                    <a:bodyPr/>
                    <a:lstStyle/>
                    <a:p>
                      <a:pPr marL="0" lvl="1" indent="0"/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(N=19,965)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(N=20,172)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797466"/>
                  </a:ext>
                </a:extLst>
              </a:tr>
              <a:tr h="1123832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Covid-19 occurrence ≥7 days after second dose in participants with and those without evidence of prior SARS-CoV-2 infection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2.332 (18,559)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169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2.345 (18,708)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94.6 (89.9–97.3)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D058743-FE4C-4EE8-B4AA-AC1DE8C1FBF7}"/>
              </a:ext>
            </a:extLst>
          </p:cNvPr>
          <p:cNvSpPr txBox="1"/>
          <p:nvPr/>
        </p:nvSpPr>
        <p:spPr>
          <a:xfrm>
            <a:off x="1914186" y="5650671"/>
            <a:ext cx="835414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* The total population was 40,137. The total population without evidence of baseline infection was 36,523</a:t>
            </a:r>
          </a:p>
          <a:p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† The surveillance time is the total time in 1,000 person-years for the given end point across all participants within each group at risk for the end point. </a:t>
            </a:r>
          </a:p>
          <a:p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‡ Calculated with the use of a beta-binomial model with prior beta (0.700102, 1) adjusted for the surveillance time. </a:t>
            </a:r>
          </a:p>
        </p:txBody>
      </p:sp>
    </p:spTree>
    <p:extLst>
      <p:ext uri="{BB962C8B-B14F-4D97-AF65-F5344CB8AC3E}">
        <p14:creationId xmlns:p14="http://schemas.microsoft.com/office/powerpoint/2010/main" val="1372785669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Safety and Efficacy of the BNT162b2 mRNA Covid-19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/>
              <a:t>Vaccine Efficacy Overall and by Subgroups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20727B1-9008-4831-AAEE-97A24514EDB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57482" y="1317777"/>
          <a:ext cx="8503920" cy="4480558"/>
        </p:xfrm>
        <a:graphic>
          <a:graphicData uri="http://schemas.openxmlformats.org/drawingml/2006/table">
            <a:tbl>
              <a:tblPr firstRow="1" bandRow="1">
                <a:effectLst/>
                <a:tableStyleId>{00A15C55-8517-42AA-B614-E9B94910E393}</a:tableStyleId>
              </a:tblPr>
              <a:tblGrid>
                <a:gridCol w="1686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5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689">
                  <a:extLst>
                    <a:ext uri="{9D8B030D-6E8A-4147-A177-3AD203B41FA5}">
                      <a16:colId xmlns:a16="http://schemas.microsoft.com/office/drawing/2014/main" val="2531112870"/>
                    </a:ext>
                  </a:extLst>
                </a:gridCol>
                <a:gridCol w="1184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731">
                  <a:extLst>
                    <a:ext uri="{9D8B030D-6E8A-4147-A177-3AD203B41FA5}">
                      <a16:colId xmlns:a16="http://schemas.microsoft.com/office/drawing/2014/main" val="3650722260"/>
                    </a:ext>
                  </a:extLst>
                </a:gridCol>
                <a:gridCol w="1600700">
                  <a:extLst>
                    <a:ext uri="{9D8B030D-6E8A-4147-A177-3AD203B41FA5}">
                      <a16:colId xmlns:a16="http://schemas.microsoft.com/office/drawing/2014/main" val="1912462447"/>
                    </a:ext>
                  </a:extLst>
                </a:gridCol>
              </a:tblGrid>
              <a:tr h="71350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Efficacy End Point Subgroup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BNT162b2</a:t>
                      </a:r>
                      <a:b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(N=18,198)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97F3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61A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Placebo</a:t>
                      </a:r>
                      <a:b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(N=18,325)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E6B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E6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Vaccine Efficacy, % </a:t>
                      </a: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(95% CI)†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906">
                <a:tc>
                  <a:txBody>
                    <a:bodyPr/>
                    <a:lstStyle/>
                    <a:p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No. of Cases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 time (No. at Risk)* 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No. of Cases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 time (No. at Risk)* 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157780"/>
                  </a:ext>
                </a:extLst>
              </a:tr>
              <a:tr h="333127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2.214 (17,411) 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162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2.222 (17,511)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95.0 (90.0–97.9)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127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group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127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 to 55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1.234 (9,897)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114 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1.239 (9,955) 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95.6 (89.4–98.6) 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273567"/>
                  </a:ext>
                </a:extLst>
              </a:tr>
              <a:tr h="333127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&gt;55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0.980 (7,500)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0.983 (7,543)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93.7 (80.6–98.8)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96984"/>
                  </a:ext>
                </a:extLst>
              </a:tr>
              <a:tr h="333127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≥65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0.508 (3,848) 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0.511 (3,880)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94.7 (66.7–99.9)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4923"/>
                  </a:ext>
                </a:extLst>
              </a:tr>
              <a:tr h="333127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≥75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0.102 (774) 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0.106 (785)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100.0 (−13.1–100.0) 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262745"/>
                  </a:ext>
                </a:extLst>
              </a:tr>
              <a:tr h="333127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091265"/>
                  </a:ext>
                </a:extLst>
              </a:tr>
              <a:tr h="333127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1.124 (8,875)</a:t>
                      </a:r>
                      <a:endParaRPr lang="en-US" sz="13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1.108 (8762)</a:t>
                      </a:r>
                      <a:endParaRPr lang="en-US" sz="13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96.4 (88.9–99.3) </a:t>
                      </a:r>
                      <a:endParaRPr lang="en-US" sz="13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964751"/>
                  </a:ext>
                </a:extLst>
              </a:tr>
              <a:tr h="333127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1.090 (8,536) </a:t>
                      </a:r>
                      <a:endParaRPr lang="en-US" sz="13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1.114 (8,749)</a:t>
                      </a:r>
                      <a:endParaRPr lang="en-US" sz="13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93.7 (84.7–98.0)</a:t>
                      </a:r>
                      <a:endParaRPr lang="en-US" sz="13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20285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F407AAE-25CF-49C2-AFC2-AD8E745CDFB0}"/>
              </a:ext>
            </a:extLst>
          </p:cNvPr>
          <p:cNvSpPr txBox="1"/>
          <p:nvPr/>
        </p:nvSpPr>
        <p:spPr>
          <a:xfrm>
            <a:off x="1869298" y="5865796"/>
            <a:ext cx="8500123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>
                <a:latin typeface="Calibri" panose="020F0502020204030204" pitchFamily="34" charset="0"/>
                <a:cs typeface="Calibri" panose="020F0502020204030204" pitchFamily="34" charset="0"/>
              </a:rPr>
              <a:t>* The surveillance time is the total time in 1000 person-years for the given end point across all participants within each group at risk for the end point. </a:t>
            </a:r>
          </a:p>
          <a:p>
            <a:r>
              <a:rPr lang="en-US" sz="1050" dirty="0">
                <a:latin typeface="Calibri" panose="020F0502020204030204" pitchFamily="34" charset="0"/>
                <a:cs typeface="Calibri" panose="020F0502020204030204" pitchFamily="34" charset="0"/>
              </a:rPr>
              <a:t>† The confidence interval (CI) for vaccine efficacy is derived according to the Clopper–Pearson method, adjusted for surveillance time.</a:t>
            </a:r>
          </a:p>
        </p:txBody>
      </p:sp>
    </p:spTree>
    <p:extLst>
      <p:ext uri="{BB962C8B-B14F-4D97-AF65-F5344CB8AC3E}">
        <p14:creationId xmlns:p14="http://schemas.microsoft.com/office/powerpoint/2010/main" val="714238895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Safety and Efficacy of the BNT162b2 mRNA Covid-19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/>
              <a:t>Participants with Covid-19 After Second Dose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en-US" dirty="0"/>
              <a:t>*Covid-19  at Least 7 Days after Second Dose of BNT162b Vaccine or Placebo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AEFE9-52E4-C840-AC9D-63B39467F7F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C378A2C7-13F4-F04F-8921-1F86B739F3C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62999" y="1820295"/>
          <a:ext cx="8458200" cy="420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3919E254-5BDA-B34A-901D-0A2985E8F95F}"/>
              </a:ext>
            </a:extLst>
          </p:cNvPr>
          <p:cNvSpPr/>
          <p:nvPr/>
        </p:nvSpPr>
        <p:spPr>
          <a:xfrm>
            <a:off x="5577333" y="2051732"/>
            <a:ext cx="2163719" cy="312346"/>
          </a:xfrm>
          <a:prstGeom prst="roundRect">
            <a:avLst/>
          </a:prstGeom>
          <a:solidFill>
            <a:srgbClr val="C00000">
              <a:alpha val="15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Vaccine Efficacy 95.0%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9A9AB6-8BEE-5946-8A88-99C6CD1EAA07}"/>
              </a:ext>
            </a:extLst>
          </p:cNvPr>
          <p:cNvSpPr/>
          <p:nvPr/>
        </p:nvSpPr>
        <p:spPr>
          <a:xfrm>
            <a:off x="2010562" y="6169612"/>
            <a:ext cx="8138160" cy="2590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*Participants who had no evidence of existing or prior SARS-CoV-2 infection. </a:t>
            </a:r>
          </a:p>
        </p:txBody>
      </p:sp>
    </p:spTree>
    <p:extLst>
      <p:ext uri="{BB962C8B-B14F-4D97-AF65-F5344CB8AC3E}">
        <p14:creationId xmlns:p14="http://schemas.microsoft.com/office/powerpoint/2010/main" val="2376757104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Safety and Efficacy of the BNT162b2 mRNA Covid-19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/>
              <a:t>Participants with Covid-19 After First Dose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en-US" dirty="0"/>
              <a:t>Covid-19 After First Dose of BNT162b Vaccine or Placebo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AEFE9-52E4-C840-AC9D-63B39467F7F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C378A2C7-13F4-F04F-8921-1F86B739F3C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88166" y="1820295"/>
          <a:ext cx="8458200" cy="4297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4236237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Safety and Efficacy of the BNT162b2 mRNA Covid-19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/>
              <a:t>Vaccine Efficacy by Age Groups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F47CFECD-9A06-2D40-A82F-9080E322B14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88166" y="1316589"/>
          <a:ext cx="8545919" cy="484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7530056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Safety and Efficacy of the BNT162b2 mRNA Covid-19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Covid-19 During Study, Modified Intention-to-Treat Analysis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F2C7E5D-D351-9547-86A7-6559BDFBDD9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69878" y="1327222"/>
          <a:ext cx="8652245" cy="484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2979954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Safety and Efficacy of the BNT162b2 mRNA Covid-19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Vaccine Efficacy Throughout Study, Modified-Intention-to-Treat Analysis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F2C7E5D-D351-9547-86A7-6559BDFBDD9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69878" y="1327222"/>
          <a:ext cx="8652245" cy="484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0916192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Safety and Efficacy of the BNT162b2 mRNA Covid-19 Vaccine</a:t>
            </a:r>
            <a:br>
              <a:rPr lang="en-US" sz="28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800" i="1" dirty="0">
                <a:ea typeface="ＭＳ Ｐゴシック" pitchFamily="22" charset="-128"/>
                <a:cs typeface="ＭＳ Ｐゴシック" pitchFamily="22" charset="-128"/>
              </a:rPr>
              <a:t>Local and Systemic Reactions Reported with 7 Days of Injection</a:t>
            </a:r>
            <a:endParaRPr lang="en-US" sz="28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774229" y="1287545"/>
          <a:ext cx="8641842" cy="5080767"/>
        </p:xfrm>
        <a:graphic>
          <a:graphicData uri="http://schemas.openxmlformats.org/drawingml/2006/table">
            <a:tbl>
              <a:tblPr firstRow="1" bandRow="1">
                <a:effectLst/>
                <a:tableStyleId>{00A15C55-8517-42AA-B614-E9B94910E393}</a:tableStyleId>
              </a:tblPr>
              <a:tblGrid>
                <a:gridCol w="2321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0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0132">
                  <a:extLst>
                    <a:ext uri="{9D8B030D-6E8A-4147-A177-3AD203B41FA5}">
                      <a16:colId xmlns:a16="http://schemas.microsoft.com/office/drawing/2014/main" val="1081021968"/>
                    </a:ext>
                  </a:extLst>
                </a:gridCol>
                <a:gridCol w="1580132">
                  <a:extLst>
                    <a:ext uri="{9D8B030D-6E8A-4147-A177-3AD203B41FA5}">
                      <a16:colId xmlns:a16="http://schemas.microsoft.com/office/drawing/2014/main" val="439260813"/>
                    </a:ext>
                  </a:extLst>
                </a:gridCol>
                <a:gridCol w="1580132">
                  <a:extLst>
                    <a:ext uri="{9D8B030D-6E8A-4147-A177-3AD203B41FA5}">
                      <a16:colId xmlns:a16="http://schemas.microsoft.com/office/drawing/2014/main" val="731058491"/>
                    </a:ext>
                  </a:extLst>
                </a:gridCol>
              </a:tblGrid>
              <a:tr h="350765"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BNT162b2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97F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Placebo</a:t>
                      </a:r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45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BNT162b2</a:t>
                      </a:r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97F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Placebo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457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765">
                <a:tc>
                  <a:txBody>
                    <a:bodyPr/>
                    <a:lstStyle/>
                    <a:p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16-55 years</a:t>
                      </a:r>
                    </a:p>
                  </a:txBody>
                  <a:tcPr anchor="ctr">
                    <a:solidFill>
                      <a:srgbClr val="6995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16-55 years</a:t>
                      </a:r>
                    </a:p>
                  </a:txBody>
                  <a:tcPr anchor="ctr">
                    <a:solidFill>
                      <a:srgbClr val="9772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&gt; 55 years</a:t>
                      </a:r>
                    </a:p>
                  </a:txBody>
                  <a:tcPr anchor="ctr">
                    <a:solidFill>
                      <a:srgbClr val="6996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&gt; 55 years</a:t>
                      </a:r>
                    </a:p>
                  </a:txBody>
                  <a:tcPr anchor="ctr">
                    <a:solidFill>
                      <a:srgbClr val="977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71181"/>
                  </a:ext>
                </a:extLst>
              </a:tr>
              <a:tr h="307574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Pain at injection site &lt;7 days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After first dose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After second dose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marL="457200" lvl="1" indent="-457200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Fatigue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After first dose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717652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After second dose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618119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lvl="0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Headache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marL="182880" lvl="0" indent="0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After first dose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141292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marL="182880" lvl="0" indent="0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After second dose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241472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marL="0" lvl="0" indent="0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Fever (≥38°C)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325510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marL="182880" lvl="0" indent="0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After first dose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760553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marL="182880" lvl="0" indent="0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After second dose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109794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marL="0" lvl="0" indent="0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of antipyretic or analgesic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64692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marL="182880" lvl="0" indent="0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After first dose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178943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marL="182880" lvl="0" indent="0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After second dose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38%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10%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702031"/>
                  </a:ext>
                </a:extLst>
              </a:tr>
            </a:tbl>
          </a:graphicData>
        </a:graphic>
      </p:graphicFrame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388763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Safety and Efficacy of the BNT162b2 mRNA Covid-19 Vaccine</a:t>
            </a:r>
            <a:br>
              <a:rPr lang="en-US" sz="2400" dirty="0">
                <a:ea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</a:rPr>
              <a:t>Results: </a:t>
            </a: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Adverse Events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020520" y="1324866"/>
          <a:ext cx="8156402" cy="4360209"/>
        </p:xfrm>
        <a:graphic>
          <a:graphicData uri="http://schemas.openxmlformats.org/drawingml/2006/table">
            <a:tbl>
              <a:tblPr firstRow="1" bandRow="1">
                <a:effectLst/>
                <a:tableStyleId>{00A15C55-8517-42AA-B614-E9B94910E393}</a:tableStyleId>
              </a:tblPr>
              <a:tblGrid>
                <a:gridCol w="315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0001">
                  <a:extLst>
                    <a:ext uri="{9D8B030D-6E8A-4147-A177-3AD203B41FA5}">
                      <a16:colId xmlns:a16="http://schemas.microsoft.com/office/drawing/2014/main" val="731058491"/>
                    </a:ext>
                  </a:extLst>
                </a:gridCol>
              </a:tblGrid>
              <a:tr h="341048"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Adverse Event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BNT162b2 </a:t>
                      </a:r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</a:t>
                      </a:r>
                      <a:r>
                        <a:rPr lang="en-US" sz="1600" b="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=21621)</a:t>
                      </a:r>
                      <a:endParaRPr lang="en-US" sz="17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97F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Placebo </a:t>
                      </a:r>
                      <a:r>
                        <a:rPr lang="en-US" sz="17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700" b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1700" b="0" baseline="30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US" sz="17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=21631)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E6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619">
                <a:tc>
                  <a:txBody>
                    <a:bodyPr/>
                    <a:lstStyle/>
                    <a:p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1600" baseline="30000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(%)</a:t>
                      </a:r>
                    </a:p>
                  </a:txBody>
                  <a:tcPr anchor="ctr">
                    <a:solidFill>
                      <a:srgbClr val="597F3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1600" baseline="30000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(%)</a:t>
                      </a:r>
                    </a:p>
                  </a:txBody>
                  <a:tcPr anchor="ctr">
                    <a:solidFill>
                      <a:srgbClr val="8E6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71181"/>
                  </a:ext>
                </a:extLst>
              </a:tr>
              <a:tr h="367329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Any Event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5770 (26.7) 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2638 (12.2)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398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Related</a:t>
                      </a:r>
                      <a:r>
                        <a:rPr lang="en-US" sz="1200" baseline="30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en-US" sz="1200" baseline="30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4484 (20.7)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1095 (5.1)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398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Severe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240 (1.1)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139 (0.6)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398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Life-threatening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 (0.1) 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 (0.1)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615998"/>
                  </a:ext>
                </a:extLst>
              </a:tr>
              <a:tr h="220398">
                <a:tc>
                  <a:txBody>
                    <a:bodyPr/>
                    <a:lstStyle/>
                    <a:p>
                      <a:pPr marL="457200" lvl="1" indent="-457200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Any serious adverse event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126 (0.6)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 (0.5)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398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Related</a:t>
                      </a:r>
                      <a:r>
                        <a:rPr lang="en-US" sz="1200" baseline="30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en-US" sz="1200" baseline="30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(0.0) 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0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717652"/>
                  </a:ext>
                </a:extLst>
              </a:tr>
              <a:tr h="220398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Severe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 (0.3) 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 (0.3)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618119"/>
                  </a:ext>
                </a:extLst>
              </a:tr>
              <a:tr h="220398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Life-threatening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 (0.1) 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 (0.1)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398">
                <a:tc>
                  <a:txBody>
                    <a:bodyPr/>
                    <a:lstStyle/>
                    <a:p>
                      <a:pPr marL="0" lvl="0" indent="0">
                        <a:tabLst/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Any adverse event leading to withdrawal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 (0.2)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(0.1)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141292"/>
                  </a:ext>
                </a:extLst>
              </a:tr>
              <a:tr h="220398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Related</a:t>
                      </a:r>
                      <a:r>
                        <a:rPr lang="en-US" sz="1200" baseline="30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en-US" sz="1200" baseline="30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 (0.1) 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 (0.0)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241472"/>
                  </a:ext>
                </a:extLst>
              </a:tr>
              <a:tr h="127462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Severe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 (0.1)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 (0.0)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325510"/>
                  </a:ext>
                </a:extLst>
              </a:tr>
              <a:tr h="220398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Life-threatening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(0.0)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(0.0)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760553"/>
                  </a:ext>
                </a:extLst>
              </a:tr>
              <a:tr h="220398">
                <a:tc>
                  <a:txBody>
                    <a:bodyPr/>
                    <a:lstStyle/>
                    <a:p>
                      <a:pPr marL="0" lvl="0" indent="0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Death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(0.0)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(0.0)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702031"/>
                  </a:ext>
                </a:extLst>
              </a:tr>
            </a:tbl>
          </a:graphicData>
        </a:graphic>
      </p:graphicFrame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49FD2B-DC37-422A-86A5-E503FC66AF30}"/>
              </a:ext>
            </a:extLst>
          </p:cNvPr>
          <p:cNvSpPr/>
          <p:nvPr/>
        </p:nvSpPr>
        <p:spPr>
          <a:xfrm>
            <a:off x="1917406" y="5700315"/>
            <a:ext cx="814453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= number of participants in the specified group. This value is the denominator for the percentage calculations. </a:t>
            </a:r>
            <a:b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= number of participants reporting ≥1 occurrence of the specified event category. </a:t>
            </a:r>
            <a:b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For ‘any event’, n = the number of participants reporting ≥1 occurrence of any event. </a:t>
            </a:r>
            <a:b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c 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Assessed by the investigator as related to investigational product.</a:t>
            </a:r>
          </a:p>
        </p:txBody>
      </p:sp>
    </p:spTree>
    <p:extLst>
      <p:ext uri="{BB962C8B-B14F-4D97-AF65-F5344CB8AC3E}">
        <p14:creationId xmlns:p14="http://schemas.microsoft.com/office/powerpoint/2010/main" val="801751839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200" dirty="0"/>
              <a:t>Safety and Efficacy of the BNT162b2 mRNA Covid-19 Vaccine</a:t>
            </a:r>
            <a:br>
              <a:rPr lang="en-US" sz="2200" dirty="0">
                <a:ea typeface="ＭＳ Ｐゴシック" pitchFamily="22" charset="-128"/>
              </a:rPr>
            </a:br>
            <a:r>
              <a:rPr lang="en-US" sz="2200" i="1" dirty="0">
                <a:ea typeface="ＭＳ Ｐゴシック" pitchFamily="22" charset="-128"/>
                <a:cs typeface="ＭＳ Ｐゴシック" pitchFamily="22" charset="-128"/>
              </a:rPr>
              <a:t>Outcomes </a:t>
            </a:r>
            <a:r>
              <a:rPr lang="en-US" sz="2200" i="1" dirty="0"/>
              <a:t>Vaccine Efficacy Overall and by Subgroup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20727B1-9008-4831-AAEE-97A24514EDB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11546" y="1306203"/>
          <a:ext cx="8595359" cy="4389118"/>
        </p:xfrm>
        <a:graphic>
          <a:graphicData uri="http://schemas.openxmlformats.org/drawingml/2006/table">
            <a:tbl>
              <a:tblPr firstRow="1" bandRow="1">
                <a:effectLst/>
                <a:tableStyleId>{00A15C55-8517-42AA-B614-E9B94910E393}</a:tableStyleId>
              </a:tblPr>
              <a:tblGrid>
                <a:gridCol w="2082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488">
                  <a:extLst>
                    <a:ext uri="{9D8B030D-6E8A-4147-A177-3AD203B41FA5}">
                      <a16:colId xmlns:a16="http://schemas.microsoft.com/office/drawing/2014/main" val="2531112870"/>
                    </a:ext>
                  </a:extLst>
                </a:gridCol>
                <a:gridCol w="1088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714">
                  <a:extLst>
                    <a:ext uri="{9D8B030D-6E8A-4147-A177-3AD203B41FA5}">
                      <a16:colId xmlns:a16="http://schemas.microsoft.com/office/drawing/2014/main" val="3650722260"/>
                    </a:ext>
                  </a:extLst>
                </a:gridCol>
                <a:gridCol w="1617912">
                  <a:extLst>
                    <a:ext uri="{9D8B030D-6E8A-4147-A177-3AD203B41FA5}">
                      <a16:colId xmlns:a16="http://schemas.microsoft.com/office/drawing/2014/main" val="1912462447"/>
                    </a:ext>
                  </a:extLst>
                </a:gridCol>
              </a:tblGrid>
              <a:tr h="65057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Efficacy End Point Subgroup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BNT162b2</a:t>
                      </a:r>
                      <a:b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(N=18,198)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97F3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61A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Placebo</a:t>
                      </a:r>
                      <a:b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(N=18,325)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E6B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E6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Vaccine Efficacy, % (95% CI)†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89">
                <a:tc>
                  <a:txBody>
                    <a:bodyPr/>
                    <a:lstStyle/>
                    <a:p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No. of Cases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 time (No. at Risk)* 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No. of Cases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 time (No. at Risk)* 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157780"/>
                  </a:ext>
                </a:extLst>
              </a:tr>
              <a:tr h="303745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Race or ethnic group‡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745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White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1.889 (14,504)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1.903 (14,670)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95.2 (89.8–98.1)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273567"/>
                  </a:ext>
                </a:extLst>
              </a:tr>
              <a:tr h="303745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Black or African American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0.165 (1,502)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0.164 (1,486) 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100.0 (31.2–100.0)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96984"/>
                  </a:ext>
                </a:extLst>
              </a:tr>
              <a:tr h="303745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 others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0.160 (1,405)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0.155 (1,355)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89.3 (22.6–99.8)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4923"/>
                  </a:ext>
                </a:extLst>
              </a:tr>
              <a:tr h="303745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Hispanic or Latinx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0.605 (4,764) 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0.600 (4,746)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94.4 (82.7–98.9) 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262745"/>
                  </a:ext>
                </a:extLst>
              </a:tr>
              <a:tr h="303745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Non-Hispanic, non-Latinx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1.596 (12,548)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109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1.608 (12,661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95.4 (88.9–98.5)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43057"/>
                  </a:ext>
                </a:extLst>
              </a:tr>
              <a:tr h="303745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091265"/>
                  </a:ext>
                </a:extLst>
              </a:tr>
              <a:tr h="303745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Argentina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0.351 (2,545)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0.346 (2,521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97.2 (83.3–99.9)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964751"/>
                  </a:ext>
                </a:extLst>
              </a:tr>
              <a:tr h="303745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Brazil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0.119 (1,129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0.117 (1,121) 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87.7 (8.1–99.7)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202852"/>
                  </a:ext>
                </a:extLst>
              </a:tr>
              <a:tr h="303745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United States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1.732 (13,359)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119</a:t>
                      </a: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1.747 (13,506)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8E6B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94.9 (88.6–98.2)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79067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F407AAE-25CF-49C2-AFC2-AD8E745CDFB0}"/>
              </a:ext>
            </a:extLst>
          </p:cNvPr>
          <p:cNvSpPr txBox="1"/>
          <p:nvPr/>
        </p:nvSpPr>
        <p:spPr>
          <a:xfrm>
            <a:off x="1794589" y="5705243"/>
            <a:ext cx="8407406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>
                <a:latin typeface="Calibri" panose="020F0502020204030204" pitchFamily="34" charset="0"/>
                <a:cs typeface="Calibri" panose="020F0502020204030204" pitchFamily="34" charset="0"/>
              </a:rPr>
              <a:t>* The surveillance time is the total time in 1000 person-years for the given end point across all participants within each group at risk for the end point. </a:t>
            </a:r>
          </a:p>
          <a:p>
            <a:r>
              <a:rPr lang="en-US" sz="1050" dirty="0">
                <a:latin typeface="Calibri" panose="020F0502020204030204" pitchFamily="34" charset="0"/>
                <a:cs typeface="Calibri" panose="020F0502020204030204" pitchFamily="34" charset="0"/>
              </a:rPr>
              <a:t>† The confidence interval (CI) for vaccine efficacy is derived according to the Clopper–Pearson method, adjusted for surveillance time.</a:t>
            </a:r>
            <a:r>
              <a:rPr lang="en-US" sz="900" dirty="0"/>
              <a:t> </a:t>
            </a:r>
            <a:br>
              <a:rPr lang="en-US" sz="900" dirty="0"/>
            </a:br>
            <a:r>
              <a:rPr lang="en-US" sz="900" dirty="0"/>
              <a:t>‡ Race or ethnic group was reported by the participants. “All others” included the following categories: American Indian or Alaska Native, Asian, Native Hawaiian or other Pacific Islander, multiracial, and not reported.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82524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B36A4-411B-FC45-B870-024357132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2800" b="0" dirty="0"/>
              <a:t>Safety and Efficacy of BNT162b2 mRNA Covid-19 Vaccine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ABEC67-211F-BC4F-8333-EEBDDA59E1B7}"/>
              </a:ext>
            </a:extLst>
          </p:cNvPr>
          <p:cNvSpPr/>
          <p:nvPr/>
        </p:nvSpPr>
        <p:spPr>
          <a:xfrm>
            <a:off x="1970048" y="1"/>
            <a:ext cx="8240752" cy="457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Published Data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—Placebo-controlled, observer-blinded trial 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27B9145-A925-FF43-9A78-95EC06334B2C}"/>
              </a:ext>
            </a:extLst>
          </p:cNvPr>
          <p:cNvSpPr txBox="1">
            <a:spLocks/>
          </p:cNvSpPr>
          <p:nvPr/>
        </p:nvSpPr>
        <p:spPr>
          <a:xfrm>
            <a:off x="1847850" y="6461761"/>
            <a:ext cx="8697205" cy="320039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Source: Polack FP, et al. N </a:t>
            </a:r>
            <a:r>
              <a:rPr lang="en-US" sz="1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Engl</a:t>
            </a:r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 Med. 2020;383:2603-15.</a:t>
            </a:r>
          </a:p>
        </p:txBody>
      </p:sp>
    </p:spTree>
    <p:extLst>
      <p:ext uri="{BB962C8B-B14F-4D97-AF65-F5344CB8AC3E}">
        <p14:creationId xmlns:p14="http://schemas.microsoft.com/office/powerpoint/2010/main" val="1008211870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3B865-EFB8-A54C-A8D8-41B2BE221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Safety and Efficacy of the BNT162b2 mRNA Covid-19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Additional notes</a:t>
            </a:r>
            <a:endParaRPr lang="en-US" sz="2400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81C2A-D640-1348-8495-06E781522D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62D246-01C8-2947-AD4C-9B0C7566FB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cumulative incidence of Covid-19 cases over time among placebo and vaccine recipients begins to diverge by 12 days after the first dose, 7 days after the estimated median viral incubation period of 5 days</a:t>
            </a:r>
          </a:p>
          <a:p>
            <a:r>
              <a:rPr lang="en-US" sz="2000" dirty="0"/>
              <a:t>In the interval between the first and second doses, the observed vaccine efficacy against Covid-19 was 52%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Some protection occurs as soon as 12 days after first dose</a:t>
            </a:r>
          </a:p>
          <a:p>
            <a:r>
              <a:rPr lang="en-US" sz="2000" dirty="0"/>
              <a:t>Of the 10 cases of severe Covid-19 disease, only 1 was in vaccine group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Provides preliminary evidence of vaccine-mediated protection against severe disease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Provides preliminary evidence to alleviate concerns over vaccine-mediated disease enhancement</a:t>
            </a:r>
          </a:p>
        </p:txBody>
      </p:sp>
    </p:spTree>
    <p:extLst>
      <p:ext uri="{BB962C8B-B14F-4D97-AF65-F5344CB8AC3E}">
        <p14:creationId xmlns:p14="http://schemas.microsoft.com/office/powerpoint/2010/main" val="3693931785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3B865-EFB8-A54C-A8D8-41B2BE221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Safety and Efficacy of the BNT162b2 mRNA Covid-19 Vaccine</a:t>
            </a:r>
            <a:br>
              <a:rPr lang="en-US" sz="2400" dirty="0">
                <a:ea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</a:rPr>
              <a:t>Study </a:t>
            </a: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Limitations</a:t>
            </a:r>
            <a:endParaRPr lang="en-US" sz="2400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81C2A-D640-1348-8495-06E781522D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62D246-01C8-2947-AD4C-9B0C7566FB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Median follow-up time of 2 months after the second dose limits probability of detecting less common adverse events reliably</a:t>
            </a:r>
          </a:p>
          <a:p>
            <a:r>
              <a:rPr lang="en-US" dirty="0"/>
              <a:t>Assessment of long-term vaccine safety and efficacy cannot be conducted in the context of maintaining a placebo group for the planned follow-up period of 2 years after the second dose</a:t>
            </a:r>
          </a:p>
          <a:p>
            <a:r>
              <a:rPr lang="en-US" dirty="0"/>
              <a:t>Study did not address whether vaccine prevents:</a:t>
            </a:r>
          </a:p>
          <a:p>
            <a:pPr lvl="1">
              <a:buClr>
                <a:srgbClr val="0070C0"/>
              </a:buClr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Asymptomatic Covid-19 infection</a:t>
            </a:r>
          </a:p>
          <a:p>
            <a:pPr lvl="1">
              <a:buClr>
                <a:srgbClr val="0070C0"/>
              </a:buClr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Covid-19 in younger adolescents, children, pregnant women, and immunocompromised individuals</a:t>
            </a:r>
          </a:p>
        </p:txBody>
      </p:sp>
    </p:spTree>
    <p:extLst>
      <p:ext uri="{BB962C8B-B14F-4D97-AF65-F5344CB8AC3E}">
        <p14:creationId xmlns:p14="http://schemas.microsoft.com/office/powerpoint/2010/main" val="4477307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138F-9EA1-4046-898B-256FF58DC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Safety and Efficacy of the BNT162b2 mRNA Covid-19 Vaccine</a:t>
            </a:r>
            <a:br>
              <a:rPr lang="en-US" sz="2800" dirty="0"/>
            </a:br>
            <a:r>
              <a:rPr lang="en-US" sz="2800" i="1" dirty="0">
                <a:solidFill>
                  <a:srgbClr val="FFFFFF"/>
                </a:solidFill>
                <a:ea typeface="ＭＳ Ｐゴシック" pitchFamily="22" charset="-128"/>
                <a:cs typeface="ＭＳ Ｐゴシック" pitchFamily="22" charset="-128"/>
              </a:rPr>
              <a:t>Authors’ Conclusions</a:t>
            </a:r>
            <a:endParaRPr lang="en-US" sz="2800" i="1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7B23B2B-9955-0548-A7BA-FE7D8B5C526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9C266E1-4EB8-554E-B99C-824CFB5DE5B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24000" y="2609189"/>
          <a:ext cx="9144000" cy="201784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3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Conclusions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“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two-dose regimen of BNT162b2 conferred 95% protection against Covid-19 in persons 16 years of age or older. Safety over a median of 2 months was similar to that of other viral vaccines.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”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200" marR="457200" marT="182880" marB="182880" anchor="ctr">
                    <a:lnT w="28575" cap="flat" cmpd="sng" algn="ctr">
                      <a:solidFill>
                        <a:srgbClr val="326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26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286940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B36A4-411B-FC45-B870-024357132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2800" b="0" dirty="0"/>
              <a:t>Efficacy and Safety of mRNA-1273 SARS-CoV-2 Vaccine</a:t>
            </a:r>
            <a:br>
              <a:rPr lang="en-US" sz="2800" b="0" dirty="0"/>
            </a:br>
            <a:r>
              <a:rPr lang="en-US" b="0" dirty="0"/>
              <a:t>COVE Study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ABEC67-211F-BC4F-8333-EEBDDA59E1B7}"/>
              </a:ext>
            </a:extLst>
          </p:cNvPr>
          <p:cNvSpPr/>
          <p:nvPr/>
        </p:nvSpPr>
        <p:spPr>
          <a:xfrm>
            <a:off x="1970048" y="1"/>
            <a:ext cx="8240752" cy="457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Published Data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—Randomized, placebo-controlled, observer-blinded trial 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27B9145-A925-FF43-9A78-95EC06334B2C}"/>
              </a:ext>
            </a:extLst>
          </p:cNvPr>
          <p:cNvSpPr txBox="1">
            <a:spLocks/>
          </p:cNvSpPr>
          <p:nvPr/>
        </p:nvSpPr>
        <p:spPr>
          <a:xfrm>
            <a:off x="1847850" y="6461761"/>
            <a:ext cx="8697205" cy="320039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Source: Baden LR, et al. N </a:t>
            </a:r>
            <a:r>
              <a:rPr lang="en-US" sz="1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Engl</a:t>
            </a:r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 Med. 2020 Dec  30. DOI: 10.1056/NEJMoa2035389</a:t>
            </a:r>
          </a:p>
        </p:txBody>
      </p:sp>
    </p:spTree>
    <p:extLst>
      <p:ext uri="{BB962C8B-B14F-4D97-AF65-F5344CB8AC3E}">
        <p14:creationId xmlns:p14="http://schemas.microsoft.com/office/powerpoint/2010/main" val="346322720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/>
            </a:br>
            <a:r>
              <a:rPr lang="en-US" sz="2400" i="1" dirty="0"/>
              <a:t>Background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ECF43-89E1-8A43-91F9-D14722DEA3B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5C8361B5-592F-440B-A207-3B81A71055D0}"/>
              </a:ext>
            </a:extLst>
          </p:cNvPr>
          <p:cNvSpPr txBox="1">
            <a:spLocks/>
          </p:cNvSpPr>
          <p:nvPr/>
        </p:nvSpPr>
        <p:spPr>
          <a:xfrm>
            <a:off x="1847850" y="1514140"/>
            <a:ext cx="8497062" cy="393351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880757-9605-4120-AE52-A1D817506BDA}"/>
              </a:ext>
            </a:extLst>
          </p:cNvPr>
          <p:cNvSpPr txBox="1"/>
          <p:nvPr/>
        </p:nvSpPr>
        <p:spPr>
          <a:xfrm>
            <a:off x="1954422" y="1677346"/>
            <a:ext cx="83897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mRNA-1273 is a lipid-nanoparticle (LNP)-encapsulated mRNA vaccine expressing the prefusion-stabilized spike glycoprotein</a:t>
            </a:r>
          </a:p>
        </p:txBody>
      </p:sp>
    </p:spTree>
    <p:extLst>
      <p:ext uri="{BB962C8B-B14F-4D97-AF65-F5344CB8AC3E}">
        <p14:creationId xmlns:p14="http://schemas.microsoft.com/office/powerpoint/2010/main" val="1589755273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/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Study Design</a:t>
            </a: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ECF43-89E1-8A43-91F9-D14722DEA3B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graphicFrame>
        <p:nvGraphicFramePr>
          <p:cNvPr id="10" name="Group 31"/>
          <p:cNvGraphicFramePr>
            <a:graphicFrameLocks noGrp="1"/>
          </p:cNvGraphicFramePr>
          <p:nvPr>
            <p:extLst/>
          </p:nvPr>
        </p:nvGraphicFramePr>
        <p:xfrm>
          <a:off x="1861767" y="1315286"/>
          <a:ext cx="8503920" cy="506008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850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6193">
                <a:tc>
                  <a:txBody>
                    <a:bodyPr/>
                    <a:lstStyle/>
                    <a:p>
                      <a:pPr marL="182880" marR="0" lvl="0" indent="-182880" algn="l" defTabSz="457200" rtl="0" eaLnBrk="0" fontAlgn="base" latinLnBrk="0" hangingPunct="0">
                        <a:lnSpc>
                          <a:spcPts val="21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7592A4"/>
                        </a:buClr>
                        <a:buSzTx/>
                        <a:buFont typeface="Arial" pitchFamily="-108" charset="0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8" charset="-128"/>
                          <a:cs typeface="Calibri" panose="020F0502020204030204" pitchFamily="34" charset="0"/>
                        </a:rPr>
                        <a:t>Study Design</a:t>
                      </a:r>
                    </a:p>
                  </a:txBody>
                  <a:tcPr marL="81280" marR="8128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967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3892">
                <a:tc>
                  <a:txBody>
                    <a:bodyPr/>
                    <a:lstStyle/>
                    <a:p>
                      <a:pPr marL="182880" marR="0" lvl="0" indent="-18288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lang="en-US" sz="1600" b="1" u="non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Background</a:t>
                      </a:r>
                      <a:r>
                        <a:rPr lang="en-US" sz="1600" u="non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Phase 3 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randomized, placebo-controlled, observer-blinded, mRNA-1273 COVID-19 vaccine safety and efficacy trial between July 27 and October 23, 2020 in the United States</a:t>
                      </a:r>
                      <a:endParaRPr lang="en-US" sz="1600" u="none" baseline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82880" marR="0" lvl="0" indent="-18288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lang="en-US" sz="1600" b="1" u="non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Inclusion</a:t>
                      </a:r>
                      <a:r>
                        <a:rPr lang="en-US" sz="1600" b="1" u="non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Criteria (n = 30,420)</a:t>
                      </a:r>
                      <a:br>
                        <a:rPr lang="en-US" sz="1600" b="1" u="non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Age ≥18</a:t>
                      </a:r>
                      <a:r>
                        <a:rPr lang="en-US" sz="160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years</a:t>
                      </a:r>
                      <a:br>
                        <a:rPr lang="en-US" sz="160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60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At 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locations or circumstances putting the participant at an appreciable risk of SARS-CoV-2</a:t>
                      </a:r>
                      <a:b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infection and/or high risk of severe Covid-19</a:t>
                      </a:r>
                      <a:endParaRPr lang="en-US" sz="160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82880" marR="0" lvl="0" indent="-18288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Exclusion</a:t>
                      </a:r>
                      <a:r>
                        <a:rPr lang="en-US" sz="1600" b="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Criteria</a:t>
                      </a:r>
                      <a:br>
                        <a:rPr lang="en-US" sz="1600" b="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Known history of SARS-CoV-2 infection</a:t>
                      </a:r>
                      <a:b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US" sz="1600" b="0" u="non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Pregnant or breastfeeding</a:t>
                      </a:r>
                      <a:br>
                        <a:rPr lang="en-US" sz="1600" b="0" u="non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600" b="0" u="non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Immunosuppressive or immunodeficient state, asplenia, recurrent severe infections</a:t>
                      </a:r>
                      <a:endParaRPr lang="en-US" sz="1600" b="0" u="none" baseline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82880" marR="0" lvl="0" indent="-18288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Primary Endpoints</a:t>
                      </a:r>
                      <a:br>
                        <a:rPr lang="en-US" sz="1600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Solicited and unsolicited local and systemic adverse events</a:t>
                      </a:r>
                      <a:br>
                        <a:rPr lang="en-US" sz="1600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600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Prevention of symptomatic Covid-19 at least 14 days after the second injection</a:t>
                      </a:r>
                    </a:p>
                    <a:p>
                      <a:pPr marL="173038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Secondary Endpoints</a:t>
                      </a:r>
                      <a:br>
                        <a:rPr lang="en-US" sz="1600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Prevention of severe Covid-19</a:t>
                      </a:r>
                      <a:br>
                        <a:rPr lang="en-US" sz="1600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Efficacy of vaccine at preventing Covid-19 after a single dose</a:t>
                      </a:r>
                    </a:p>
                    <a:p>
                      <a:pPr marL="173038" marR="0" lvl="0" indent="-1714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Follow-up Time period: 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median follow-up duration ≥2 months after completing two-dose regimen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1280" marR="8128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278372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/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Study Design</a:t>
            </a: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ECF43-89E1-8A43-91F9-D14722DEA3B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graphicFrame>
        <p:nvGraphicFramePr>
          <p:cNvPr id="10" name="Group 31"/>
          <p:cNvGraphicFramePr>
            <a:graphicFrameLocks noGrp="1"/>
          </p:cNvGraphicFramePr>
          <p:nvPr>
            <p:extLst/>
          </p:nvPr>
        </p:nvGraphicFramePr>
        <p:xfrm>
          <a:off x="1861767" y="1523631"/>
          <a:ext cx="8480170" cy="3684978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8480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560">
                <a:tc>
                  <a:txBody>
                    <a:bodyPr/>
                    <a:lstStyle/>
                    <a:p>
                      <a:pPr marL="182880" marR="0" lvl="0" indent="-182880" algn="l" defTabSz="457200" rtl="0" eaLnBrk="0" fontAlgn="base" latinLnBrk="0" hangingPunct="0">
                        <a:lnSpc>
                          <a:spcPts val="21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7592A4"/>
                        </a:buClr>
                        <a:buSzTx/>
                        <a:buFont typeface="Arial" pitchFamily="-108" charset="0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8" charset="-128"/>
                          <a:cs typeface="Calibri" panose="020F0502020204030204" pitchFamily="34" charset="0"/>
                        </a:rPr>
                        <a:t>Risk factors for Severe Covid-19 Illness</a:t>
                      </a:r>
                    </a:p>
                  </a:txBody>
                  <a:tcPr marL="81280" marR="8128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967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9418">
                <a:tc>
                  <a:txBody>
                    <a:bodyPr/>
                    <a:lstStyle/>
                    <a:p>
                      <a:pPr>
                        <a:spcBef>
                          <a:spcPts val="800"/>
                        </a:spcBef>
                      </a:pP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Participants who were younger than 65 years of age were categorized as at risk for severe Covid-19 illness if they had at least one of the following:</a:t>
                      </a:r>
                    </a:p>
                    <a:p>
                      <a:pPr marL="377190" indent="-194310">
                        <a:lnSpc>
                          <a:spcPts val="2400"/>
                        </a:lnSpc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Chronic lung disease or moderate to severe asthma</a:t>
                      </a:r>
                    </a:p>
                    <a:p>
                      <a:pPr marL="377190" indent="-194310">
                        <a:lnSpc>
                          <a:spcPts val="2400"/>
                        </a:lnSpc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Significant cardiac disease </a:t>
                      </a:r>
                    </a:p>
                    <a:p>
                      <a:pPr marL="377190" indent="-194310">
                        <a:lnSpc>
                          <a:spcPts val="2400"/>
                        </a:lnSpc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Severe obesity (body mass index ≥40 kg/m2 )</a:t>
                      </a:r>
                    </a:p>
                    <a:p>
                      <a:pPr marL="377190" indent="-194310">
                        <a:lnSpc>
                          <a:spcPts val="2400"/>
                        </a:lnSpc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Diabetes</a:t>
                      </a:r>
                    </a:p>
                    <a:p>
                      <a:pPr marL="377190" indent="-194310">
                        <a:lnSpc>
                          <a:spcPts val="2400"/>
                        </a:lnSpc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Liver disease </a:t>
                      </a:r>
                    </a:p>
                    <a:p>
                      <a:pPr marL="377190" indent="-194310">
                        <a:lnSpc>
                          <a:spcPts val="2400"/>
                        </a:lnSpc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HIV infection</a:t>
                      </a:r>
                      <a:endParaRPr lang="en-US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1280" marR="8128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174478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A0CA1-538F-594A-A84B-C46FB4D48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Study Design</a:t>
            </a:r>
            <a:endParaRPr lang="en-US" sz="2400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6BFB5-1356-804C-853A-D82984877B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FAA524-C473-E541-804A-AE79550A2B32}"/>
              </a:ext>
            </a:extLst>
          </p:cNvPr>
          <p:cNvSpPr/>
          <p:nvPr/>
        </p:nvSpPr>
        <p:spPr>
          <a:xfrm>
            <a:off x="2261186" y="2359147"/>
            <a:ext cx="7668942" cy="822960"/>
          </a:xfrm>
          <a:prstGeom prst="rect">
            <a:avLst/>
          </a:prstGeom>
          <a:solidFill>
            <a:srgbClr val="008A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mRNA-1273 100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μg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(0.5 mL), 2 IM doses, 28 days apart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 = 15,181)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4928BC-31D1-9940-869F-750B7201DD70}"/>
              </a:ext>
            </a:extLst>
          </p:cNvPr>
          <p:cNvSpPr/>
          <p:nvPr/>
        </p:nvSpPr>
        <p:spPr>
          <a:xfrm>
            <a:off x="2255352" y="4332510"/>
            <a:ext cx="7668942" cy="822960"/>
          </a:xfrm>
          <a:prstGeom prst="rect">
            <a:avLst/>
          </a:prstGeom>
          <a:solidFill>
            <a:srgbClr val="8C6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Saline placebo, 2 IM doses, 28 days apart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 = 15,170)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734F19-0543-1A46-AD63-A01E60632AF5}"/>
              </a:ext>
            </a:extLst>
          </p:cNvPr>
          <p:cNvSpPr/>
          <p:nvPr/>
        </p:nvSpPr>
        <p:spPr>
          <a:xfrm>
            <a:off x="5309730" y="3484820"/>
            <a:ext cx="1572541" cy="357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C9D3A5-4DD5-804A-8B86-295EA3598FD8}"/>
              </a:ext>
            </a:extLst>
          </p:cNvPr>
          <p:cNvSpPr/>
          <p:nvPr/>
        </p:nvSpPr>
        <p:spPr>
          <a:xfrm>
            <a:off x="2290393" y="1460629"/>
            <a:ext cx="7228115" cy="588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Study Participant Groups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181B5C4-85BC-1642-8DC0-161897D16B55}"/>
              </a:ext>
            </a:extLst>
          </p:cNvPr>
          <p:cNvCxnSpPr>
            <a:cxnSpLocks/>
          </p:cNvCxnSpPr>
          <p:nvPr/>
        </p:nvCxnSpPr>
        <p:spPr>
          <a:xfrm>
            <a:off x="2255011" y="2063931"/>
            <a:ext cx="768096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2589069-2956-7D48-8635-52EE04E31F56}"/>
              </a:ext>
            </a:extLst>
          </p:cNvPr>
          <p:cNvCxnSpPr>
            <a:cxnSpLocks/>
          </p:cNvCxnSpPr>
          <p:nvPr/>
        </p:nvCxnSpPr>
        <p:spPr>
          <a:xfrm>
            <a:off x="2229712" y="5411227"/>
            <a:ext cx="768096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193878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F8200-AA36-5548-AE1B-278D7D455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Baseline Characteristics: Gender Distribution for ALL Participants</a:t>
            </a: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13A52-7E46-724E-8E7C-E993C97C68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dirty="0">
                <a:solidFill>
                  <a:srgbClr val="004A7F"/>
                </a:solidFill>
              </a:rPr>
              <a:t>DOI: 10.1056/NEJMoa2035389</a:t>
            </a:r>
          </a:p>
        </p:txBody>
      </p:sp>
      <p:graphicFrame>
        <p:nvGraphicFramePr>
          <p:cNvPr id="4" name="Object 6">
            <a:extLst>
              <a:ext uri="{FF2B5EF4-FFF2-40B4-BE49-F238E27FC236}">
                <a16:creationId xmlns:a16="http://schemas.microsoft.com/office/drawing/2014/main" id="{935A03ED-EFC6-8F4E-A134-BB2904BC2F1C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717800" y="1641198"/>
          <a:ext cx="6756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9557262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F8200-AA36-5548-AE1B-278D7D455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Baseline Characteristics: Age Distribution for ALL Participants</a:t>
            </a: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13A52-7E46-724E-8E7C-E993C97C68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A19A32F7-26B3-7244-802F-EDFC641E4BC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53851" y="1494512"/>
          <a:ext cx="8484299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7010C30-E571-AD43-96A4-86E09DED28C3}"/>
              </a:ext>
            </a:extLst>
          </p:cNvPr>
          <p:cNvSpPr/>
          <p:nvPr/>
        </p:nvSpPr>
        <p:spPr>
          <a:xfrm>
            <a:off x="2654591" y="5070451"/>
            <a:ext cx="1942219" cy="822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 algn="ctr"/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 ≥65 Years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071A70-7CEB-4D43-917A-441766FC1745}"/>
              </a:ext>
            </a:extLst>
          </p:cNvPr>
          <p:cNvSpPr/>
          <p:nvPr/>
        </p:nvSpPr>
        <p:spPr>
          <a:xfrm>
            <a:off x="4552504" y="1501458"/>
            <a:ext cx="3086992" cy="822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 algn="ctr"/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 &lt;65 Years,</a:t>
            </a:r>
            <a:b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at risk for severe COVID-19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195829-B945-E843-B33C-CD46EC1E05A1}"/>
              </a:ext>
            </a:extLst>
          </p:cNvPr>
          <p:cNvSpPr/>
          <p:nvPr/>
        </p:nvSpPr>
        <p:spPr>
          <a:xfrm>
            <a:off x="7223045" y="5088172"/>
            <a:ext cx="3086992" cy="822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 algn="ctr"/>
            <a:r>
              <a:rPr lang="en-US" sz="2200" b="1" dirty="0">
                <a:solidFill>
                  <a:srgbClr val="AB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 &lt;65 Years,</a:t>
            </a:r>
            <a:br>
              <a:rPr lang="en-US" sz="2200" b="1" dirty="0">
                <a:solidFill>
                  <a:srgbClr val="AB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dirty="0">
                <a:solidFill>
                  <a:srgbClr val="AB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risk for severe COVID-19</a:t>
            </a:r>
          </a:p>
        </p:txBody>
      </p:sp>
    </p:spTree>
    <p:extLst>
      <p:ext uri="{BB962C8B-B14F-4D97-AF65-F5344CB8AC3E}">
        <p14:creationId xmlns:p14="http://schemas.microsoft.com/office/powerpoint/2010/main" val="281608644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Safety and Efficacy of the BNT162b2 mRNA Covid-19 Vaccine</a:t>
            </a:r>
            <a:br>
              <a:rPr lang="en-US" sz="2400" dirty="0"/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Background</a:t>
            </a:r>
            <a:endParaRPr lang="en-US" sz="2400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ECF43-89E1-8A43-91F9-D14722DEA3B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5C8361B5-592F-440B-A207-3B81A71055D0}"/>
              </a:ext>
            </a:extLst>
          </p:cNvPr>
          <p:cNvSpPr txBox="1">
            <a:spLocks/>
          </p:cNvSpPr>
          <p:nvPr/>
        </p:nvSpPr>
        <p:spPr>
          <a:xfrm>
            <a:off x="1847850" y="1514140"/>
            <a:ext cx="8497062" cy="393351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BNT162b2 is a lipid nanoparticle– formulated nucleoside-modified RNA encoding the SARS-CoV-2 full-length spike protein, modified by two proline mutations to lock the protein in the prefusion conformation.</a:t>
            </a:r>
          </a:p>
        </p:txBody>
      </p:sp>
    </p:spTree>
    <p:extLst>
      <p:ext uri="{BB962C8B-B14F-4D97-AF65-F5344CB8AC3E}">
        <p14:creationId xmlns:p14="http://schemas.microsoft.com/office/powerpoint/2010/main" val="476690749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Baseline Characteristics, by Group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966742" y="1303601"/>
          <a:ext cx="8244523" cy="5099688"/>
        </p:xfrm>
        <a:graphic>
          <a:graphicData uri="http://schemas.openxmlformats.org/drawingml/2006/table">
            <a:tbl>
              <a:tblPr firstRow="1" bandRow="1">
                <a:effectLst/>
                <a:tableStyleId>{00A15C55-8517-42AA-B614-E9B94910E393}</a:tableStyleId>
              </a:tblPr>
              <a:tblGrid>
                <a:gridCol w="4444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9977">
                  <a:extLst>
                    <a:ext uri="{9D8B030D-6E8A-4147-A177-3AD203B41FA5}">
                      <a16:colId xmlns:a16="http://schemas.microsoft.com/office/drawing/2014/main" val="335566827"/>
                    </a:ext>
                  </a:extLst>
                </a:gridCol>
                <a:gridCol w="1899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051"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Baseline Characteristics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Placebo</a:t>
                      </a:r>
                    </a:p>
                    <a:p>
                      <a:pPr algn="ctr"/>
                      <a:r>
                        <a:rPr lang="en-US" sz="17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(N=15,170)</a:t>
                      </a:r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E6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mRNA-1273</a:t>
                      </a:r>
                    </a:p>
                    <a:p>
                      <a:pPr algn="ctr"/>
                      <a:r>
                        <a:rPr lang="en-US" sz="17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(N=15,181)</a:t>
                      </a:r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8A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Sex — no. of participants (%)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702242"/>
                  </a:ext>
                </a:extLst>
              </a:tr>
              <a:tr h="230156">
                <a:tc>
                  <a:txBody>
                    <a:bodyPr/>
                    <a:lstStyle/>
                    <a:p>
                      <a:pPr marL="0" marR="0" lvl="0" indent="173038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8,062 (53.1)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7,923 (52.2)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156">
                <a:tc>
                  <a:txBody>
                    <a:bodyPr/>
                    <a:lstStyle/>
                    <a:p>
                      <a:pPr marL="0" marR="0" lvl="0" indent="173038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7,108 (46.9)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7,258 (47.8)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367192"/>
                  </a:ext>
                </a:extLst>
              </a:tr>
              <a:tr h="23015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Mean age (range) — years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51.3 (18–95)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51.4 (18–95)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195427"/>
                  </a:ext>
                </a:extLst>
              </a:tr>
              <a:tr h="38214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Age category and risk for severe Covid-19 — no. (%)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156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18 to &lt;65 years, not at risk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8,886 (58.6)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8,888 (58.5)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156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18 to &lt;65 years, at risk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2,535 (16.7)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2,530 (16.7)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156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≥65 years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3,749 (24.7)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3,763 (24.8)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772">
                <a:tc>
                  <a:txBody>
                    <a:bodyPr/>
                    <a:lstStyle/>
                    <a:p>
                      <a:pPr marL="182563" lvl="1" indent="-182563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Risk factor for severe Covid-19 — no. of participants (%)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717652"/>
                  </a:ext>
                </a:extLst>
              </a:tr>
              <a:tr h="230156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Chronic lung disease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744 (4.9)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710 (4.7)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618119"/>
                  </a:ext>
                </a:extLst>
              </a:tr>
              <a:tr h="230156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Significant cardiac disease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744 (4.9)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752 (5.0)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740559"/>
                  </a:ext>
                </a:extLst>
              </a:tr>
              <a:tr h="230156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Severe obesity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1,021 (6.7)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1,025 (6.8)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614839"/>
                  </a:ext>
                </a:extLst>
              </a:tr>
              <a:tr h="230156">
                <a:tc>
                  <a:txBody>
                    <a:bodyPr/>
                    <a:lstStyle/>
                    <a:p>
                      <a:pPr marL="182563" lvl="1" indent="-9525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Diabetes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1,440 (9.5) 1,4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1,435 (9.5)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633044"/>
                  </a:ext>
                </a:extLst>
              </a:tr>
              <a:tr h="230156">
                <a:tc>
                  <a:txBody>
                    <a:bodyPr/>
                    <a:lstStyle/>
                    <a:p>
                      <a:pPr marL="0" lvl="0" indent="173038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Liver disease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 (0.6) 10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 (0.7)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156">
                <a:tc>
                  <a:txBody>
                    <a:bodyPr/>
                    <a:lstStyle/>
                    <a:p>
                      <a:pPr marL="182880" lvl="0" indent="0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HIV infection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 (0.6)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 (0.6)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141292"/>
                  </a:ext>
                </a:extLst>
              </a:tr>
              <a:tr h="230156">
                <a:tc>
                  <a:txBody>
                    <a:bodyPr/>
                    <a:lstStyle/>
                    <a:p>
                      <a:pPr marL="182563" lvl="0" indent="-182563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BMI, mean ± SD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29.3± 6.7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29.3±6.9 </a:t>
                      </a: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83755"/>
                  </a:ext>
                </a:extLst>
              </a:tr>
            </a:tbl>
          </a:graphicData>
        </a:graphic>
      </p:graphicFrame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029507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Baseline Characteristics, by Group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914191" y="1303602"/>
          <a:ext cx="8412480" cy="4663437"/>
        </p:xfrm>
        <a:graphic>
          <a:graphicData uri="http://schemas.openxmlformats.org/drawingml/2006/table">
            <a:tbl>
              <a:tblPr firstRow="1" bandRow="1">
                <a:effectLst/>
                <a:tableStyleId>{00A15C55-8517-42AA-B614-E9B94910E393}</a:tableStyleId>
              </a:tblPr>
              <a:tblGrid>
                <a:gridCol w="409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7377">
                  <a:extLst>
                    <a:ext uri="{9D8B030D-6E8A-4147-A177-3AD203B41FA5}">
                      <a16:colId xmlns:a16="http://schemas.microsoft.com/office/drawing/2014/main" val="335566827"/>
                    </a:ext>
                  </a:extLst>
                </a:gridCol>
                <a:gridCol w="2157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7996"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Baseline Characteristics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Placebo</a:t>
                      </a:r>
                    </a:p>
                    <a:p>
                      <a:pPr algn="ctr"/>
                      <a:r>
                        <a:rPr lang="en-US" sz="17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(N=15,170)</a:t>
                      </a:r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E6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mRNA-1273</a:t>
                      </a:r>
                    </a:p>
                    <a:p>
                      <a:pPr algn="ctr"/>
                      <a:r>
                        <a:rPr lang="en-US" sz="17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(N=15,181)</a:t>
                      </a:r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8A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99">
                <a:tc>
                  <a:txBody>
                    <a:bodyPr/>
                    <a:lstStyle/>
                    <a:p>
                      <a:pPr marL="182563" lvl="1" indent="-182563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Hispanic or Latino ethnicity — no. of participants (%)‡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702242"/>
                  </a:ext>
                </a:extLst>
              </a:tr>
              <a:tr h="303864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Hispanic or Latino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3,114 (20.5)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3,121 (20.6)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864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Hispanic or Latino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11,917 (78.6)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11,918 (78.5)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367192"/>
                  </a:ext>
                </a:extLst>
              </a:tr>
              <a:tr h="303864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reported and unknown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139 (0.9)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142 (0.9)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195427"/>
                  </a:ext>
                </a:extLst>
              </a:tr>
              <a:tr h="313601">
                <a:tc>
                  <a:txBody>
                    <a:bodyPr/>
                    <a:lstStyle/>
                    <a:p>
                      <a:pPr marL="182563" lvl="1" indent="-182563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Race or ethnic group — no. of participants (%)‡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864">
                <a:tc>
                  <a:txBody>
                    <a:bodyPr/>
                    <a:lstStyle/>
                    <a:p>
                      <a:pPr marL="0" lvl="0" indent="173038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11,995 (79.1)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12,029 (79.2)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864">
                <a:tc>
                  <a:txBody>
                    <a:bodyPr/>
                    <a:lstStyle/>
                    <a:p>
                      <a:pPr marL="182880" lvl="0" indent="0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Black or African American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1,527 (10.1)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1,563 (10.3)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864">
                <a:tc>
                  <a:txBody>
                    <a:bodyPr/>
                    <a:lstStyle/>
                    <a:p>
                      <a:pPr marL="182880" lvl="0" indent="0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731 (4.8) 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651 (4.3)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601">
                <a:tc>
                  <a:txBody>
                    <a:bodyPr/>
                    <a:lstStyle/>
                    <a:p>
                      <a:pPr marL="182880" lvl="0" indent="0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American Indian or Alaska Native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121 (0.8) 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112 (0.7)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717652"/>
                  </a:ext>
                </a:extLst>
              </a:tr>
              <a:tr h="303864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Native Hawaiian or other Pacific Islander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 (0.2) 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35 (0.2)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618119"/>
                  </a:ext>
                </a:extLst>
              </a:tr>
              <a:tr h="303864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Multiracial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321 (2.1) 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315 (2.1)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740559"/>
                  </a:ext>
                </a:extLst>
              </a:tr>
              <a:tr h="303864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Other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316 (2.1) 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321 (2.1)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614839"/>
                  </a:ext>
                </a:extLst>
              </a:tr>
              <a:tr h="303864">
                <a:tc>
                  <a:txBody>
                    <a:bodyPr/>
                    <a:lstStyle/>
                    <a:p>
                      <a:pPr marL="182563" lvl="1" indent="-9525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reported and unknown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127 (0.8) 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155 (1.0)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633044"/>
                  </a:ext>
                </a:extLst>
              </a:tr>
            </a:tbl>
          </a:graphicData>
        </a:graphic>
      </p:graphicFrame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1002DF-FD54-4B10-A075-407CAF1E6983}"/>
              </a:ext>
            </a:extLst>
          </p:cNvPr>
          <p:cNvSpPr/>
          <p:nvPr/>
        </p:nvSpPr>
        <p:spPr>
          <a:xfrm>
            <a:off x="1847851" y="6029429"/>
            <a:ext cx="735783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latin typeface="Calibri" panose="020F0502020204030204" pitchFamily="34" charset="0"/>
                <a:cs typeface="Calibri" panose="020F0502020204030204" pitchFamily="34" charset="0"/>
              </a:rPr>
              <a:t>‡ Race or ethnic group was reported by the participant. Participants could be included in more than one category.</a:t>
            </a:r>
          </a:p>
        </p:txBody>
      </p:sp>
    </p:spTree>
    <p:extLst>
      <p:ext uri="{BB962C8B-B14F-4D97-AF65-F5344CB8AC3E}">
        <p14:creationId xmlns:p14="http://schemas.microsoft.com/office/powerpoint/2010/main" val="1173790133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Baseline Characteristics, by Group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914191" y="1303601"/>
          <a:ext cx="8412480" cy="4480558"/>
        </p:xfrm>
        <a:graphic>
          <a:graphicData uri="http://schemas.openxmlformats.org/drawingml/2006/table">
            <a:tbl>
              <a:tblPr firstRow="1" bandRow="1">
                <a:effectLst/>
                <a:tableStyleId>{00A15C55-8517-42AA-B614-E9B94910E393}</a:tableStyleId>
              </a:tblPr>
              <a:tblGrid>
                <a:gridCol w="4089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1634">
                  <a:extLst>
                    <a:ext uri="{9D8B030D-6E8A-4147-A177-3AD203B41FA5}">
                      <a16:colId xmlns:a16="http://schemas.microsoft.com/office/drawing/2014/main" val="335566827"/>
                    </a:ext>
                  </a:extLst>
                </a:gridCol>
                <a:gridCol w="2161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5913"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Baseline Characteristics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Placebo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(N=15,170)</a:t>
                      </a:r>
                      <a:endParaRPr lang="en-US" sz="14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E6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mRNA-1273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(N=15,181)</a:t>
                      </a:r>
                      <a:endParaRPr lang="en-US" sz="14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8A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761">
                <a:tc>
                  <a:txBody>
                    <a:bodyPr/>
                    <a:lstStyle/>
                    <a:p>
                      <a:pPr marL="182563" lvl="1" indent="-182563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Baseline SARS-CoV-2 status — no. of participants (%)§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702242"/>
                  </a:ext>
                </a:extLst>
              </a:tr>
              <a:tr h="298859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Negative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14,598 (96.2)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14,550 (95.8)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732498"/>
                  </a:ext>
                </a:extLst>
              </a:tr>
              <a:tr h="298859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337 (2.2)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343 (2.3)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859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Missing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235 (1.5)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288 (1.9)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367192"/>
                  </a:ext>
                </a:extLst>
              </a:tr>
              <a:tr h="298859">
                <a:tc>
                  <a:txBody>
                    <a:bodyPr/>
                    <a:lstStyle/>
                    <a:p>
                      <a:pPr marL="182563" lvl="1" indent="-182563">
                        <a:lnSpc>
                          <a:spcPts val="14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Baseline RT-PCR test — no. of participants (%)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195427"/>
                  </a:ext>
                </a:extLst>
              </a:tr>
              <a:tr h="298859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Negative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14,923 (98.4)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14,917 (98.3)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859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 (0.6)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 (0.6)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859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Missing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152 (1.0)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177 (1.2)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5294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Baseline binding antibody anti–SARS-CoV-2 assay — no. of participants (%)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859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Negative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14,726 (97.1)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14,690 (96.8)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717652"/>
                  </a:ext>
                </a:extLst>
              </a:tr>
              <a:tr h="298859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303 (2.0)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305 (2.0)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618119"/>
                  </a:ext>
                </a:extLst>
              </a:tr>
              <a:tr h="298859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Missing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141 (0.9)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186 (1.2)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74055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2FA0717-F4C4-4173-8228-93BEF997D9AA}"/>
              </a:ext>
            </a:extLst>
          </p:cNvPr>
          <p:cNvSpPr/>
          <p:nvPr/>
        </p:nvSpPr>
        <p:spPr>
          <a:xfrm>
            <a:off x="1917299" y="5850941"/>
            <a:ext cx="83687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§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Baseline SARS-CoV-2 status was positive if there was immunologic or virologic evidence of previous illness with Covid-19, as defined by a positive RT-PCR test or a positive binding antibody against SARS-CoV-2 at day 1. </a:t>
            </a:r>
          </a:p>
        </p:txBody>
      </p:sp>
    </p:spTree>
    <p:extLst>
      <p:ext uri="{BB962C8B-B14F-4D97-AF65-F5344CB8AC3E}">
        <p14:creationId xmlns:p14="http://schemas.microsoft.com/office/powerpoint/2010/main" val="2440895995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Vaccine Efficacy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F2C7E5D-D351-9547-86A7-6559BDFBDD9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88166" y="1401653"/>
          <a:ext cx="8458200" cy="475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6591115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Incidence Rate and Vaccine Efficacy, Based on Type of Analysis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F2C7E5D-D351-9547-86A7-6559BDFBDD9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88166" y="1316589"/>
          <a:ext cx="8458200" cy="484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5478081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Incidence Rate and Vaccine Efficacy, Based on Age Group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F2C7E5D-D351-9547-86A7-6559BDFBDD9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88166" y="1316589"/>
          <a:ext cx="8458200" cy="484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08860E0-D582-0141-9ABD-1C74F37C38CF}"/>
              </a:ext>
            </a:extLst>
          </p:cNvPr>
          <p:cNvSpPr/>
          <p:nvPr/>
        </p:nvSpPr>
        <p:spPr>
          <a:xfrm>
            <a:off x="3831424" y="1867822"/>
            <a:ext cx="1923506" cy="274320"/>
          </a:xfrm>
          <a:prstGeom prst="roundRect">
            <a:avLst/>
          </a:prstGeom>
          <a:solidFill>
            <a:srgbClr val="C00000">
              <a:alpha val="15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Vaccine Efficacy 95.6%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466C603-2797-9E45-B870-CB7ECD170FDD}"/>
              </a:ext>
            </a:extLst>
          </p:cNvPr>
          <p:cNvSpPr/>
          <p:nvPr/>
        </p:nvSpPr>
        <p:spPr>
          <a:xfrm>
            <a:off x="7417573" y="1867822"/>
            <a:ext cx="1923507" cy="274320"/>
          </a:xfrm>
          <a:prstGeom prst="roundRect">
            <a:avLst/>
          </a:prstGeom>
          <a:solidFill>
            <a:srgbClr val="C00000">
              <a:alpha val="15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Vaccine Efficacy 86.4%</a:t>
            </a:r>
          </a:p>
        </p:txBody>
      </p:sp>
    </p:spTree>
    <p:extLst>
      <p:ext uri="{BB962C8B-B14F-4D97-AF65-F5344CB8AC3E}">
        <p14:creationId xmlns:p14="http://schemas.microsoft.com/office/powerpoint/2010/main" val="2964789222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Vaccine Efficacy During Study, Modified Intention-to-Treat Analysis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F2C7E5D-D351-9547-86A7-6559BDFBDD9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69878" y="1327222"/>
          <a:ext cx="8652245" cy="484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0195302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Vaccine Efficacy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290C633-B422-4566-AE84-C13428D58F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93170" y="1419214"/>
          <a:ext cx="8430722" cy="4466579"/>
        </p:xfrm>
        <a:graphic>
          <a:graphicData uri="http://schemas.openxmlformats.org/drawingml/2006/table">
            <a:tbl>
              <a:tblPr firstRow="1" bandRow="1">
                <a:effectLst/>
                <a:tableStyleId>{00A15C55-8517-42AA-B614-E9B94910E393}</a:tableStyleId>
              </a:tblPr>
              <a:tblGrid>
                <a:gridCol w="3809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477">
                  <a:extLst>
                    <a:ext uri="{9D8B030D-6E8A-4147-A177-3AD203B41FA5}">
                      <a16:colId xmlns:a16="http://schemas.microsoft.com/office/drawing/2014/main" val="335566827"/>
                    </a:ext>
                  </a:extLst>
                </a:gridCol>
                <a:gridCol w="1457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3588">
                  <a:extLst>
                    <a:ext uri="{9D8B030D-6E8A-4147-A177-3AD203B41FA5}">
                      <a16:colId xmlns:a16="http://schemas.microsoft.com/office/drawing/2014/main" val="976578110"/>
                    </a:ext>
                  </a:extLst>
                </a:gridCol>
              </a:tblGrid>
              <a:tr h="808979"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Endpoint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Placebo </a:t>
                      </a:r>
                      <a:br>
                        <a:rPr lang="en-US" sz="17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en-US" sz="1600" b="0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(N=14,073)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E6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mRNA-1273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(N=14,073)</a:t>
                      </a: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8A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Vaccine Efficacy*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373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182563" lvl="1" indent="-182563">
                        <a:lnSpc>
                          <a:spcPts val="1400"/>
                        </a:lnSpc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Cases of Symptomatic Covid-19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70224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182563" lvl="1" indent="-9525">
                        <a:lnSpc>
                          <a:spcPts val="14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(95% CI)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185 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94.1% </a:t>
                      </a:r>
                      <a:b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(89.3-96.8, p&lt;.001)</a:t>
                      </a:r>
                    </a:p>
                  </a:txBody>
                  <a:tcPr marL="0" marR="0"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313908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182563" lvl="1" indent="-9525">
                        <a:lnSpc>
                          <a:spcPts val="14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Incidence per1000 person-years (95% CI)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56.5 </a:t>
                      </a:r>
                      <a:b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(48.7-65.3)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 </a:t>
                      </a:r>
                      <a:b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(1.7 to 6.0)</a:t>
                      </a: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647906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182563" lvl="1" indent="-182563">
                        <a:lnSpc>
                          <a:spcPts val="1400"/>
                        </a:lnSpc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Secondary end point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lvl="0" indent="173038">
                        <a:lnSpc>
                          <a:spcPts val="14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Cases of severe Covid-19, n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6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FCD8E4C-9052-4A76-9050-CBF1E510400E}"/>
              </a:ext>
            </a:extLst>
          </p:cNvPr>
          <p:cNvSpPr txBox="1"/>
          <p:nvPr/>
        </p:nvSpPr>
        <p:spPr>
          <a:xfrm>
            <a:off x="1903557" y="6081609"/>
            <a:ext cx="5524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/>
              </a:rPr>
              <a:t>*Vaccine efficacy defined as 1 minus the hazard ratio (mRNA vs placebo)</a:t>
            </a:r>
          </a:p>
        </p:txBody>
      </p:sp>
    </p:spTree>
    <p:extLst>
      <p:ext uri="{BB962C8B-B14F-4D97-AF65-F5344CB8AC3E}">
        <p14:creationId xmlns:p14="http://schemas.microsoft.com/office/powerpoint/2010/main" val="3941536866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Vaccine Efficacy– Subgroup analysis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290C633-B422-4566-AE84-C13428D58F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94088" y="1303604"/>
          <a:ext cx="8430721" cy="5157708"/>
        </p:xfrm>
        <a:graphic>
          <a:graphicData uri="http://schemas.openxmlformats.org/drawingml/2006/table">
            <a:tbl>
              <a:tblPr firstRow="1" bandRow="1">
                <a:effectLst/>
                <a:tableStyleId>{00A15C55-8517-42AA-B614-E9B94910E393}</a:tableStyleId>
              </a:tblPr>
              <a:tblGrid>
                <a:gridCol w="2558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7615">
                  <a:extLst>
                    <a:ext uri="{9D8B030D-6E8A-4147-A177-3AD203B41FA5}">
                      <a16:colId xmlns:a16="http://schemas.microsoft.com/office/drawing/2014/main" val="335566827"/>
                    </a:ext>
                  </a:extLst>
                </a:gridCol>
                <a:gridCol w="2187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183">
                  <a:extLst>
                    <a:ext uri="{9D8B030D-6E8A-4147-A177-3AD203B41FA5}">
                      <a16:colId xmlns:a16="http://schemas.microsoft.com/office/drawing/2014/main" val="976578110"/>
                    </a:ext>
                  </a:extLst>
                </a:gridCol>
              </a:tblGrid>
              <a:tr h="701532">
                <a:tc>
                  <a:txBody>
                    <a:bodyPr/>
                    <a:lstStyle/>
                    <a:p>
                      <a:pPr>
                        <a:lnSpc>
                          <a:spcPts val="158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Subgroup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80"/>
                        </a:lnSpc>
                      </a:pPr>
                      <a:r>
                        <a:rPr lang="en-US" sz="14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Placebo </a:t>
                      </a:r>
                      <a:br>
                        <a:rPr lang="en-US" sz="14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en-US" sz="1400" b="0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(N=14,073)</a:t>
                      </a:r>
                    </a:p>
                    <a:p>
                      <a:pPr algn="ctr">
                        <a:lnSpc>
                          <a:spcPts val="1580"/>
                        </a:lnSpc>
                      </a:pPr>
                      <a:r>
                        <a:rPr lang="en-US" sz="1400" b="0" i="1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no. of events/total no.</a:t>
                      </a:r>
                      <a:endParaRPr lang="en-US" sz="1400" b="1" i="0" u="none" strike="noStrike" kern="1200" baseline="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E6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80"/>
                        </a:lnSpc>
                      </a:pPr>
                      <a:r>
                        <a:rPr lang="en-US" sz="14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mRNA-1273 </a:t>
                      </a:r>
                      <a:br>
                        <a:rPr lang="en-US" sz="14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en-US" sz="1400" b="0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(N=14,134)</a:t>
                      </a:r>
                    </a:p>
                    <a:p>
                      <a:pPr algn="ctr">
                        <a:lnSpc>
                          <a:spcPts val="1580"/>
                        </a:lnSpc>
                      </a:pPr>
                      <a:r>
                        <a:rPr lang="en-US" sz="1400" b="0" i="1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no. of events/total no.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8A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8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Vaccine efficacy </a:t>
                      </a:r>
                      <a:r>
                        <a:rPr lang="en-US" sz="14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(95% CI)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marL="182563" lvl="1" indent="-182563" algn="l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All patients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185/14,073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11/14,134</a:t>
                      </a:r>
                    </a:p>
                  </a:txBody>
                  <a:tcPr anchor="ctr">
                    <a:solidFill>
                      <a:srgbClr val="008AA4">
                        <a:alpha val="2196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94.1 (89.3–96.8)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702242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marL="182563" lvl="1" indent="-182563" algn="l">
                        <a:lnSpc>
                          <a:spcPts val="13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807698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marL="91440" lvl="1" indent="0" algn="l">
                        <a:lnSpc>
                          <a:spcPts val="13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≥18 to &lt;65 years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156/10,521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7/10,551</a:t>
                      </a: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95.6 (90.6–97.9)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313908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marL="91440" lvl="1" indent="0" algn="l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&gt;65 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29/3552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4/3583</a:t>
                      </a: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86.4 (61.4–95.2)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647906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marL="182563" lvl="1" indent="-182563" algn="l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Age, risk for severe Covid-19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marL="91440" lvl="0" indent="0" algn="l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18 to &lt;65 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not at risk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121/8403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5/8396</a:t>
                      </a: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95.9 (90.0–98.3)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marL="91440" lvl="0" indent="0" algn="l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18 to &lt;65 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at risk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35/2118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2/2155</a:t>
                      </a: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94.4 (76.9–98.7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55923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marL="91440" lvl="0" indent="0" algn="l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≥65 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29/3552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4/3583</a:t>
                      </a: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86.4 (61.4–95.2)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159188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Sex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919031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marL="91440" lvl="0" indent="0" algn="l">
                        <a:lnSpc>
                          <a:spcPts val="13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Male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87/7462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4/7366</a:t>
                      </a: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95.4 (87.4–98.3)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225717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marL="91440" lvl="0" indent="0" algn="l">
                        <a:lnSpc>
                          <a:spcPts val="13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Female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98/6611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7/6768</a:t>
                      </a: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93.1 (85.2–96.8)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752143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At risk for severe Covid-19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11842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marL="9144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Yes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43/3167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4/3206</a:t>
                      </a: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90.9 (74.7–96.7)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926146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marL="9144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142/10,906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7/10,928</a:t>
                      </a: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95.1 (89.6–97.7)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724757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Race and ethnic group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177256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marL="91440" marR="0" lvl="0" indent="9144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White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144/8916</a:t>
                      </a:r>
                    </a:p>
                  </a:txBody>
                  <a:tcPr anchor="ctr"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10/9023</a:t>
                      </a:r>
                    </a:p>
                  </a:txBody>
                  <a:tcPr anchor="ctr"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93.2 (87.1–96.4)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074928"/>
                  </a:ext>
                </a:extLst>
              </a:tr>
              <a:tr h="256720">
                <a:tc>
                  <a:txBody>
                    <a:bodyPr/>
                    <a:lstStyle/>
                    <a:p>
                      <a:pPr marL="91440" marR="0" lvl="0" indent="9144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Communities of color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41/5132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DA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1/5088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AA4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97.5 (82.2–99.7)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019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907740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Injection-Site Adverse Events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F2C7E5D-D351-9547-86A7-6559BDFBDD9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88166" y="1316589"/>
          <a:ext cx="8458200" cy="484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451446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Safety and Efficacy of the BNT162b2 mRNA Covid-19 Vaccine</a:t>
            </a:r>
            <a:br>
              <a:rPr lang="en-US" sz="2400" dirty="0"/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Study Design</a:t>
            </a:r>
            <a:endParaRPr lang="en-US" sz="2400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ECF43-89E1-8A43-91F9-D14722DEA3B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graphicFrame>
        <p:nvGraphicFramePr>
          <p:cNvPr id="10" name="Group 31"/>
          <p:cNvGraphicFramePr>
            <a:graphicFrameLocks noGrp="1"/>
          </p:cNvGraphicFramePr>
          <p:nvPr>
            <p:extLst/>
          </p:nvPr>
        </p:nvGraphicFramePr>
        <p:xfrm>
          <a:off x="1861767" y="1315285"/>
          <a:ext cx="8480170" cy="5007232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8480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0986">
                <a:tc>
                  <a:txBody>
                    <a:bodyPr/>
                    <a:lstStyle/>
                    <a:p>
                      <a:pPr marL="182880" marR="0" lvl="0" indent="-182880" algn="l" defTabSz="457200" rtl="0" eaLnBrk="0" fontAlgn="base" latinLnBrk="0" hangingPunct="0">
                        <a:lnSpc>
                          <a:spcPts val="21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7592A4"/>
                        </a:buClr>
                        <a:buSzTx/>
                        <a:buFont typeface="Arial" pitchFamily="-108" charset="0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8" charset="-128"/>
                          <a:cs typeface="Calibri" panose="020F0502020204030204" pitchFamily="34" charset="0"/>
                        </a:rPr>
                        <a:t>Study Design</a:t>
                      </a:r>
                    </a:p>
                  </a:txBody>
                  <a:tcPr marL="81280" marR="8128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967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6246">
                <a:tc>
                  <a:txBody>
                    <a:bodyPr/>
                    <a:lstStyle/>
                    <a:p>
                      <a:pPr marL="182880" marR="0" lvl="0" indent="-182880" algn="l" defTabSz="457200" rtl="0" eaLnBrk="1" fontAlgn="base" latinLnBrk="0" hangingPunct="1">
                        <a:lnSpc>
                          <a:spcPts val="21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lang="en-US" sz="1700" b="1" u="non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Background</a:t>
                      </a:r>
                      <a:r>
                        <a:rPr lang="en-US" sz="1700" u="non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Phase 2/3 </a:t>
                      </a:r>
                      <a:r>
                        <a:rPr lang="en-US" sz="1600" dirty="0"/>
                        <a:t>multinational, placebo-controlled, observer-blinded, BNT162b2 COVID-19 vaccine safety and efficacy trial conducted between July 27, 2020 and November 14, 2020</a:t>
                      </a:r>
                      <a:endParaRPr lang="en-US" sz="1700" u="none" baseline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82880" marR="0" lvl="0" indent="-182880" algn="l" defTabSz="457200" rtl="0" eaLnBrk="1" fontAlgn="base" latinLnBrk="0" hangingPunct="1">
                        <a:lnSpc>
                          <a:spcPts val="21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lang="en-US" sz="1700" b="1" u="non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Location: </a:t>
                      </a:r>
                      <a:r>
                        <a:rPr lang="en-US" sz="1700" b="0" u="non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Global (United States, Argentina, Brazil, South Africa, Germany, Turkey)</a:t>
                      </a:r>
                      <a:endParaRPr lang="en-US" sz="1700" b="0" u="sng" baseline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82880" marR="0" lvl="0" indent="-182880" algn="l" defTabSz="457200" rtl="0" eaLnBrk="1" fontAlgn="base" latinLnBrk="0" hangingPunct="1">
                        <a:lnSpc>
                          <a:spcPts val="21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lang="en-US" sz="1700" b="1" u="non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Inclusion</a:t>
                      </a:r>
                      <a:r>
                        <a:rPr lang="en-US" sz="1700" b="1" u="non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Criteria (n = 43,448)</a:t>
                      </a:r>
                      <a:br>
                        <a:rPr lang="en-US" sz="1700" b="1" u="non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7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Age ≥</a:t>
                      </a:r>
                      <a:r>
                        <a:rPr lang="en-US" sz="170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 years</a:t>
                      </a:r>
                      <a:br>
                        <a:rPr lang="en-US" sz="170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70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Healthy or with stable chronic medical conditions</a:t>
                      </a:r>
                      <a:endParaRPr lang="en-US" sz="170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82880" marR="0" lvl="0" indent="-182880" algn="l" defTabSz="457200" rtl="0" eaLnBrk="1" fontAlgn="base" latinLnBrk="0" hangingPunct="1">
                        <a:lnSpc>
                          <a:spcPts val="21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Exclusion</a:t>
                      </a:r>
                      <a:r>
                        <a:rPr lang="en-US" sz="1700" b="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Criteria</a:t>
                      </a:r>
                      <a:br>
                        <a:rPr lang="en-US" sz="1700" b="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700" b="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US" sz="1700" b="0" u="non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History of Covid-19 infection</a:t>
                      </a:r>
                      <a:br>
                        <a:rPr lang="en-US" sz="1700" b="0" u="non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700" b="0" u="non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Treatment with immunosuppressive therapy, diagnosis of immunocompromising condition</a:t>
                      </a:r>
                    </a:p>
                    <a:p>
                      <a:pPr marL="182880" marR="0" lvl="0" indent="-182880" algn="l" defTabSz="457200" rtl="0" eaLnBrk="1" fontAlgn="base" latinLnBrk="0" hangingPunct="1">
                        <a:lnSpc>
                          <a:spcPts val="21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Primary Endpoints</a:t>
                      </a:r>
                      <a:br>
                        <a:rPr lang="en-US" sz="1700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700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en-US" sz="1600" dirty="0"/>
                        <a:t>fficacy against confirmed Covid-19 at least 7 days after the second dose</a:t>
                      </a:r>
                      <a:br>
                        <a:rPr lang="en-US" sz="1700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700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Solicited local or systemic adverse effects within 7 days of vaccination</a:t>
                      </a:r>
                      <a:br>
                        <a:rPr lang="en-US" sz="1700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700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Unsolicited adverse events through 1 months after the second dose</a:t>
                      </a:r>
                      <a:br>
                        <a:rPr lang="en-US" sz="1700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700" b="0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Unsolicited serious adverse events through 6 months after the second dose</a:t>
                      </a:r>
                    </a:p>
                  </a:txBody>
                  <a:tcPr marL="81280" marR="8128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542588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Safety, Localized Adverse Events (1)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E60D869-6DBE-4955-9BE8-78BF4863E00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08948" y="1374967"/>
          <a:ext cx="8412478" cy="5029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787">
                  <a:extLst>
                    <a:ext uri="{9D8B030D-6E8A-4147-A177-3AD203B41FA5}">
                      <a16:colId xmlns:a16="http://schemas.microsoft.com/office/drawing/2014/main" val="581378011"/>
                    </a:ext>
                  </a:extLst>
                </a:gridCol>
                <a:gridCol w="1683897">
                  <a:extLst>
                    <a:ext uri="{9D8B030D-6E8A-4147-A177-3AD203B41FA5}">
                      <a16:colId xmlns:a16="http://schemas.microsoft.com/office/drawing/2014/main" val="1739553604"/>
                    </a:ext>
                  </a:extLst>
                </a:gridCol>
                <a:gridCol w="1683897">
                  <a:extLst>
                    <a:ext uri="{9D8B030D-6E8A-4147-A177-3AD203B41FA5}">
                      <a16:colId xmlns:a16="http://schemas.microsoft.com/office/drawing/2014/main" val="2602712480"/>
                    </a:ext>
                  </a:extLst>
                </a:gridCol>
                <a:gridCol w="1683897">
                  <a:extLst>
                    <a:ext uri="{9D8B030D-6E8A-4147-A177-3AD203B41FA5}">
                      <a16:colId xmlns:a16="http://schemas.microsoft.com/office/drawing/2014/main" val="2540674272"/>
                    </a:ext>
                  </a:extLst>
                </a:gridCol>
              </a:tblGrid>
              <a:tr h="312946">
                <a:tc>
                  <a:txBody>
                    <a:bodyPr/>
                    <a:lstStyle/>
                    <a:p>
                      <a:r>
                        <a:rPr lang="en-US" sz="1400" dirty="0"/>
                        <a:t>Localized Adverse Events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Grade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Grade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Grade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4944127"/>
                  </a:ext>
                </a:extLst>
              </a:tr>
              <a:tr h="314417">
                <a:tc gridSpan="4">
                  <a:txBody>
                    <a:bodyPr/>
                    <a:lstStyle/>
                    <a:p>
                      <a:r>
                        <a:rPr lang="en-US" sz="1400" b="1" dirty="0"/>
                        <a:t>Any local adverse event, %</a:t>
                      </a:r>
                    </a:p>
                  </a:txBody>
                  <a:tcPr anchor="ctr"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136932"/>
                  </a:ext>
                </a:extLst>
              </a:tr>
              <a:tr h="314417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18.7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0.5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0.5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684133"/>
                  </a:ext>
                </a:extLst>
              </a:tr>
              <a:tr h="314417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17.7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0.6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0.5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441503"/>
                  </a:ext>
                </a:extLst>
              </a:tr>
              <a:tr h="314417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70.8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9.9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3.5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659437"/>
                  </a:ext>
                </a:extLst>
              </a:tr>
              <a:tr h="314417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2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59.8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21.9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7.0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477256"/>
                  </a:ext>
                </a:extLst>
              </a:tr>
              <a:tr h="314417">
                <a:tc gridSpan="4">
                  <a:txBody>
                    <a:bodyPr/>
                    <a:lstStyle/>
                    <a:p>
                      <a:r>
                        <a:rPr lang="en-US" sz="1400" b="1" dirty="0"/>
                        <a:t>Pain</a:t>
                      </a:r>
                    </a:p>
                  </a:txBody>
                  <a:tcPr anchor="ctr"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565713"/>
                  </a:ext>
                </a:extLst>
              </a:tr>
              <a:tr h="314417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16.8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0.4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0.4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730937"/>
                  </a:ext>
                </a:extLst>
              </a:tr>
              <a:tr h="314417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16.3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0.4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0.3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18344"/>
                  </a:ext>
                </a:extLst>
              </a:tr>
              <a:tr h="314417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72.5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8.5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2.7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279929"/>
                  </a:ext>
                </a:extLst>
              </a:tr>
              <a:tr h="314417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2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64.7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19.4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4.1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560974"/>
                  </a:ext>
                </a:extLst>
              </a:tr>
              <a:tr h="314417">
                <a:tc gridSpan="4">
                  <a:txBody>
                    <a:bodyPr/>
                    <a:lstStyle/>
                    <a:p>
                      <a:r>
                        <a:rPr lang="en-US" sz="1400" b="1" dirty="0"/>
                        <a:t>Erythema</a:t>
                      </a:r>
                    </a:p>
                  </a:txBody>
                  <a:tcPr anchor="ctr"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530492"/>
                  </a:ext>
                </a:extLst>
              </a:tr>
              <a:tr h="314417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0.3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&lt;0.1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&lt;0.1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81850"/>
                  </a:ext>
                </a:extLst>
              </a:tr>
              <a:tr h="314417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0.3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&lt;0.1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0.1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979512"/>
                  </a:ext>
                </a:extLst>
              </a:tr>
              <a:tr h="314417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1.8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0.8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0.3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677160"/>
                  </a:ext>
                </a:extLst>
              </a:tr>
              <a:tr h="314417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2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3.0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3.6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2.0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002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710724"/>
      </p:ext>
    </p:extLst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Safety, Localized Adverse Events (2)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E60D869-6DBE-4955-9BE8-78BF4863E00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86915" y="1397001"/>
          <a:ext cx="8412479" cy="4835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1336">
                  <a:extLst>
                    <a:ext uri="{9D8B030D-6E8A-4147-A177-3AD203B41FA5}">
                      <a16:colId xmlns:a16="http://schemas.microsoft.com/office/drawing/2014/main" val="581378011"/>
                    </a:ext>
                  </a:extLst>
                </a:gridCol>
                <a:gridCol w="1836903">
                  <a:extLst>
                    <a:ext uri="{9D8B030D-6E8A-4147-A177-3AD203B41FA5}">
                      <a16:colId xmlns:a16="http://schemas.microsoft.com/office/drawing/2014/main" val="1739553604"/>
                    </a:ext>
                  </a:extLst>
                </a:gridCol>
                <a:gridCol w="1717103">
                  <a:extLst>
                    <a:ext uri="{9D8B030D-6E8A-4147-A177-3AD203B41FA5}">
                      <a16:colId xmlns:a16="http://schemas.microsoft.com/office/drawing/2014/main" val="2602712480"/>
                    </a:ext>
                  </a:extLst>
                </a:gridCol>
                <a:gridCol w="1697137">
                  <a:extLst>
                    <a:ext uri="{9D8B030D-6E8A-4147-A177-3AD203B41FA5}">
                      <a16:colId xmlns:a16="http://schemas.microsoft.com/office/drawing/2014/main" val="2540674272"/>
                    </a:ext>
                  </a:extLst>
                </a:gridCol>
              </a:tblGrid>
              <a:tr h="4896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Localized Adverse Events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Grade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Grade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Grade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4944127"/>
                  </a:ext>
                </a:extLst>
              </a:tr>
              <a:tr h="434619">
                <a:tc gridSpan="4">
                  <a:txBody>
                    <a:bodyPr/>
                    <a:lstStyle/>
                    <a:p>
                      <a:r>
                        <a:rPr lang="en-US" sz="1600" b="1" dirty="0"/>
                        <a:t>Swelling</a:t>
                      </a:r>
                    </a:p>
                  </a:txBody>
                  <a:tcPr anchor="ctr"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136932"/>
                  </a:ext>
                </a:extLst>
              </a:tr>
              <a:tr h="434619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600" dirty="0"/>
                        <a:t>Placebo, dose 1</a:t>
                      </a:r>
                    </a:p>
                  </a:txBody>
                  <a:tcPr anchor="ctr">
                    <a:solidFill>
                      <a:srgbClr val="D8A2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0.3</a:t>
                      </a:r>
                    </a:p>
                  </a:txBody>
                  <a:tcPr anchor="ctr">
                    <a:solidFill>
                      <a:srgbClr val="D8A2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&lt;0.1</a:t>
                      </a:r>
                    </a:p>
                  </a:txBody>
                  <a:tcPr anchor="ctr">
                    <a:solidFill>
                      <a:srgbClr val="D8A2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&lt;0.1</a:t>
                      </a:r>
                    </a:p>
                  </a:txBody>
                  <a:tcPr anchor="ctr">
                    <a:solidFill>
                      <a:srgbClr val="D8A2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974848"/>
                  </a:ext>
                </a:extLst>
              </a:tr>
              <a:tr h="434619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600" dirty="0"/>
                        <a:t>Placebo, dose 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&lt;0.1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&lt;0.1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723354"/>
                  </a:ext>
                </a:extLst>
              </a:tr>
              <a:tr h="434619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600" dirty="0"/>
                        <a:t>mRNA-1273, dose 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4.0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1.6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0.5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103568"/>
                  </a:ext>
                </a:extLst>
              </a:tr>
              <a:tr h="434619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600" dirty="0"/>
                        <a:t>mRNA-1273, dose 2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6.1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4.4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1.7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279087"/>
                  </a:ext>
                </a:extLst>
              </a:tr>
              <a:tr h="434619">
                <a:tc gridSpan="4">
                  <a:txBody>
                    <a:bodyPr/>
                    <a:lstStyle/>
                    <a:p>
                      <a:r>
                        <a:rPr lang="en-US" sz="1600" b="1" dirty="0"/>
                        <a:t>Lymphadenopathy</a:t>
                      </a:r>
                    </a:p>
                  </a:txBody>
                  <a:tcPr anchor="ctr"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297088"/>
                  </a:ext>
                </a:extLst>
              </a:tr>
              <a:tr h="434619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600" dirty="0"/>
                        <a:t>Placebo, dose 1</a:t>
                      </a:r>
                    </a:p>
                  </a:txBody>
                  <a:tcPr anchor="ctr">
                    <a:solidFill>
                      <a:srgbClr val="D8A2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4.4</a:t>
                      </a:r>
                    </a:p>
                  </a:txBody>
                  <a:tcPr anchor="ctr">
                    <a:solidFill>
                      <a:srgbClr val="D8A2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0.2</a:t>
                      </a:r>
                    </a:p>
                  </a:txBody>
                  <a:tcPr anchor="ctr">
                    <a:solidFill>
                      <a:srgbClr val="D8A2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0.2</a:t>
                      </a:r>
                    </a:p>
                  </a:txBody>
                  <a:tcPr anchor="ctr">
                    <a:solidFill>
                      <a:srgbClr val="D8A2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274593"/>
                  </a:ext>
                </a:extLst>
              </a:tr>
              <a:tr h="434619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600" dirty="0"/>
                        <a:t>Placebo, dose 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3.6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0.1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494059"/>
                  </a:ext>
                </a:extLst>
              </a:tr>
              <a:tr h="434619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600" dirty="0"/>
                        <a:t>mRNA-1273, dose 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9.2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0.7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0.3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472199"/>
                  </a:ext>
                </a:extLst>
              </a:tr>
              <a:tr h="434619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600" dirty="0"/>
                        <a:t>mRNA-1273, dose 2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11.8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1.9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0.5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002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921226"/>
      </p:ext>
    </p:extLst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Systemic Adverse Events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F2C7E5D-D351-9547-86A7-6559BDFBDD9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88166" y="1316589"/>
          <a:ext cx="8458200" cy="484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0306600"/>
      </p:ext>
    </p:extLst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Safety: Systemic Adverse Events (1)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E60D869-6DBE-4955-9BE8-78BF4863E00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91066" y="1341915"/>
          <a:ext cx="8428158" cy="5138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9739">
                  <a:extLst>
                    <a:ext uri="{9D8B030D-6E8A-4147-A177-3AD203B41FA5}">
                      <a16:colId xmlns:a16="http://schemas.microsoft.com/office/drawing/2014/main" val="581378011"/>
                    </a:ext>
                  </a:extLst>
                </a:gridCol>
                <a:gridCol w="1469473">
                  <a:extLst>
                    <a:ext uri="{9D8B030D-6E8A-4147-A177-3AD203B41FA5}">
                      <a16:colId xmlns:a16="http://schemas.microsoft.com/office/drawing/2014/main" val="1739553604"/>
                    </a:ext>
                  </a:extLst>
                </a:gridCol>
                <a:gridCol w="1469473">
                  <a:extLst>
                    <a:ext uri="{9D8B030D-6E8A-4147-A177-3AD203B41FA5}">
                      <a16:colId xmlns:a16="http://schemas.microsoft.com/office/drawing/2014/main" val="2602712480"/>
                    </a:ext>
                  </a:extLst>
                </a:gridCol>
                <a:gridCol w="1469473">
                  <a:extLst>
                    <a:ext uri="{9D8B030D-6E8A-4147-A177-3AD203B41FA5}">
                      <a16:colId xmlns:a16="http://schemas.microsoft.com/office/drawing/2014/main" val="2540674272"/>
                    </a:ext>
                  </a:extLst>
                </a:gridCol>
              </a:tblGrid>
              <a:tr h="313167">
                <a:tc>
                  <a:txBody>
                    <a:bodyPr/>
                    <a:lstStyle/>
                    <a:p>
                      <a:r>
                        <a:rPr lang="en-US" sz="1400" dirty="0"/>
                        <a:t>Systemic Adverse Events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Grade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Grade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Grade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4944127"/>
                  </a:ext>
                </a:extLst>
              </a:tr>
              <a:tr h="321691">
                <a:tc gridSpan="4">
                  <a:txBody>
                    <a:bodyPr/>
                    <a:lstStyle/>
                    <a:p>
                      <a:r>
                        <a:rPr lang="en-US" sz="1400" b="1" dirty="0"/>
                        <a:t>Any systemic adverse event, % participants</a:t>
                      </a:r>
                    </a:p>
                  </a:txBody>
                  <a:tcPr anchor="ctr"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136932"/>
                  </a:ext>
                </a:extLst>
              </a:tr>
              <a:tr h="321691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28.7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11.5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2.0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684133"/>
                  </a:ext>
                </a:extLst>
              </a:tr>
              <a:tr h="321691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24.2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10.4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1.9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441503"/>
                  </a:ext>
                </a:extLst>
              </a:tr>
              <a:tr h="321691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35.4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16.5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2.9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659437"/>
                  </a:ext>
                </a:extLst>
              </a:tr>
              <a:tr h="321691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2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25.4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38.1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15.8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477256"/>
                  </a:ext>
                </a:extLst>
              </a:tr>
              <a:tr h="321691">
                <a:tc gridSpan="4">
                  <a:txBody>
                    <a:bodyPr/>
                    <a:lstStyle/>
                    <a:p>
                      <a:r>
                        <a:rPr lang="en-US" sz="1400" b="1" dirty="0"/>
                        <a:t>Fever</a:t>
                      </a:r>
                    </a:p>
                  </a:txBody>
                  <a:tcPr anchor="ctr"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565713"/>
                  </a:ext>
                </a:extLst>
              </a:tr>
              <a:tr h="321691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0.2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&lt;0.1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&lt;0.1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730937"/>
                  </a:ext>
                </a:extLst>
              </a:tr>
              <a:tr h="321691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&lt;0.1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&lt;0.1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18344"/>
                  </a:ext>
                </a:extLst>
              </a:tr>
              <a:tr h="321691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0.5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0.2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&lt;0.1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279929"/>
                  </a:ext>
                </a:extLst>
              </a:tr>
              <a:tr h="321691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2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9.3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4.8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1.4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560974"/>
                  </a:ext>
                </a:extLst>
              </a:tr>
              <a:tr h="321691">
                <a:tc gridSpan="4">
                  <a:txBody>
                    <a:bodyPr/>
                    <a:lstStyle/>
                    <a:p>
                      <a:r>
                        <a:rPr lang="en-US" sz="1400" b="1" dirty="0"/>
                        <a:t>Headache</a:t>
                      </a:r>
                    </a:p>
                  </a:txBody>
                  <a:tcPr anchor="ctr"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530492"/>
                  </a:ext>
                </a:extLst>
              </a:tr>
              <a:tr h="321691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21.8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3.5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1.3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81850"/>
                  </a:ext>
                </a:extLst>
              </a:tr>
              <a:tr h="321691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18.8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3.5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1.1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979512"/>
                  </a:ext>
                </a:extLst>
              </a:tr>
              <a:tr h="321691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26.1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4.8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1.8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677160"/>
                  </a:ext>
                </a:extLst>
              </a:tr>
              <a:tr h="321691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2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32.7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21.4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4.5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861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082327"/>
      </p:ext>
    </p:extLst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Safety: Systemic Adverse Events (2)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E60D869-6DBE-4955-9BE8-78BF4863E00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35134" y="1341915"/>
          <a:ext cx="841248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7181">
                  <a:extLst>
                    <a:ext uri="{9D8B030D-6E8A-4147-A177-3AD203B41FA5}">
                      <a16:colId xmlns:a16="http://schemas.microsoft.com/office/drawing/2014/main" val="581378011"/>
                    </a:ext>
                  </a:extLst>
                </a:gridCol>
                <a:gridCol w="1715922">
                  <a:extLst>
                    <a:ext uri="{9D8B030D-6E8A-4147-A177-3AD203B41FA5}">
                      <a16:colId xmlns:a16="http://schemas.microsoft.com/office/drawing/2014/main" val="1739553604"/>
                    </a:ext>
                  </a:extLst>
                </a:gridCol>
                <a:gridCol w="1604014">
                  <a:extLst>
                    <a:ext uri="{9D8B030D-6E8A-4147-A177-3AD203B41FA5}">
                      <a16:colId xmlns:a16="http://schemas.microsoft.com/office/drawing/2014/main" val="2602712480"/>
                    </a:ext>
                  </a:extLst>
                </a:gridCol>
                <a:gridCol w="1585363">
                  <a:extLst>
                    <a:ext uri="{9D8B030D-6E8A-4147-A177-3AD203B41FA5}">
                      <a16:colId xmlns:a16="http://schemas.microsoft.com/office/drawing/2014/main" val="2540674272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Systemic Adverse Events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Grade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Grade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Grade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4944127"/>
                  </a:ext>
                </a:extLst>
              </a:tr>
              <a:tr h="314325">
                <a:tc gridSpan="4">
                  <a:txBody>
                    <a:bodyPr/>
                    <a:lstStyle/>
                    <a:p>
                      <a:r>
                        <a:rPr lang="en-US" sz="1400" b="1" dirty="0"/>
                        <a:t>Fatigue</a:t>
                      </a:r>
                    </a:p>
                  </a:txBody>
                  <a:tcPr anchor="ctr"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13693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17.9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8.7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0.7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97484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15.0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7.7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0.7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72335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23.7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12.4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1.0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10356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2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23.4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32.2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9.7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279087"/>
                  </a:ext>
                </a:extLst>
              </a:tr>
              <a:tr h="314325">
                <a:tc gridSpan="4">
                  <a:txBody>
                    <a:bodyPr/>
                    <a:lstStyle/>
                    <a:p>
                      <a:r>
                        <a:rPr lang="en-US" sz="1400" b="1" dirty="0"/>
                        <a:t>Myalgia</a:t>
                      </a:r>
                    </a:p>
                  </a:txBody>
                  <a:tcPr anchor="ctr"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29708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10.3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3.0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0.3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27459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8.9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3.1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0.4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494059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16.1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6.0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0.6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472199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2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22.1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26.9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9.0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002417"/>
                  </a:ext>
                </a:extLst>
              </a:tr>
              <a:tr h="314325">
                <a:tc gridSpan="4">
                  <a:txBody>
                    <a:bodyPr/>
                    <a:lstStyle/>
                    <a:p>
                      <a:r>
                        <a:rPr lang="en-US" sz="1400" b="1" dirty="0"/>
                        <a:t>Arthralgia</a:t>
                      </a:r>
                    </a:p>
                  </a:txBody>
                  <a:tcPr anchor="ctr"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D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34572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8.9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2.7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0.2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35296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7.8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2.6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0.3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02742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12.2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4.0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0.4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95254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2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19.1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18.5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5.2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861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309345"/>
      </p:ext>
    </p:extLst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Safety: Systemic Adverse Events (3)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E60D869-6DBE-4955-9BE8-78BF4863E00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02083" y="1397000"/>
          <a:ext cx="8412480" cy="4571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7181">
                  <a:extLst>
                    <a:ext uri="{9D8B030D-6E8A-4147-A177-3AD203B41FA5}">
                      <a16:colId xmlns:a16="http://schemas.microsoft.com/office/drawing/2014/main" val="581378011"/>
                    </a:ext>
                  </a:extLst>
                </a:gridCol>
                <a:gridCol w="1715922">
                  <a:extLst>
                    <a:ext uri="{9D8B030D-6E8A-4147-A177-3AD203B41FA5}">
                      <a16:colId xmlns:a16="http://schemas.microsoft.com/office/drawing/2014/main" val="1739553604"/>
                    </a:ext>
                  </a:extLst>
                </a:gridCol>
                <a:gridCol w="1604014">
                  <a:extLst>
                    <a:ext uri="{9D8B030D-6E8A-4147-A177-3AD203B41FA5}">
                      <a16:colId xmlns:a16="http://schemas.microsoft.com/office/drawing/2014/main" val="2602712480"/>
                    </a:ext>
                  </a:extLst>
                </a:gridCol>
                <a:gridCol w="1585363">
                  <a:extLst>
                    <a:ext uri="{9D8B030D-6E8A-4147-A177-3AD203B41FA5}">
                      <a16:colId xmlns:a16="http://schemas.microsoft.com/office/drawing/2014/main" val="2540674272"/>
                    </a:ext>
                  </a:extLst>
                </a:gridCol>
              </a:tblGrid>
              <a:tr h="41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Systemic Adverse Events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Grade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Grade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Grade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4944127"/>
                  </a:ext>
                </a:extLst>
              </a:tr>
              <a:tr h="41563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Nausea or vomiting</a:t>
                      </a:r>
                    </a:p>
                  </a:txBody>
                  <a:tcPr anchor="ctr"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136932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5.9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&lt;0.1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040164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5.2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1.1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&lt;0.1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547250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6.9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1.3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&lt;0.1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704897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2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14.2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4.6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0.1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937204"/>
                  </a:ext>
                </a:extLst>
              </a:tr>
              <a:tr h="415636">
                <a:tc gridSpan="4">
                  <a:txBody>
                    <a:bodyPr/>
                    <a:lstStyle/>
                    <a:p>
                      <a:r>
                        <a:rPr lang="en-US" sz="1400" b="1" dirty="0"/>
                        <a:t>Chills</a:t>
                      </a:r>
                    </a:p>
                  </a:txBody>
                  <a:tcPr anchor="ctr">
                    <a:solidFill>
                      <a:srgbClr val="CDCD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38976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4.7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1.0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&lt;0.1</a:t>
                      </a:r>
                    </a:p>
                  </a:txBody>
                  <a:tcPr anchor="ctr">
                    <a:solidFill>
                      <a:srgbClr val="D8A2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219351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Placebo, dose 2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4.3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1.1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0.1</a:t>
                      </a:r>
                    </a:p>
                  </a:txBody>
                  <a:tcPr anchor="ctr">
                    <a:solidFill>
                      <a:srgbClr val="D8A2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375830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1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6.2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1.9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0.2</a:t>
                      </a:r>
                    </a:p>
                  </a:txBody>
                  <a:tcPr anchor="ctr">
                    <a:solidFill>
                      <a:srgbClr val="008AA4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251697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indent="231775"/>
                      <a:r>
                        <a:rPr lang="en-US" sz="1400" dirty="0"/>
                        <a:t>mRNA-1273, dose 2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19.8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23.1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1.3</a:t>
                      </a:r>
                    </a:p>
                  </a:txBody>
                  <a:tcPr anchor="ctr">
                    <a:solidFill>
                      <a:srgbClr val="008AA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861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996222"/>
      </p:ext>
    </p:extLst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3B865-EFB8-A54C-A8D8-41B2BE221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Efficacy and Safety of the mRNA-1273 SARS-CoV-2 Vaccine</a:t>
            </a:r>
            <a:r>
              <a:rPr lang="en-US" sz="2400" dirty="0">
                <a:ea typeface="ＭＳ Ｐゴシック" pitchFamily="22" charset="-128"/>
                <a:cs typeface="ＭＳ Ｐゴシック" pitchFamily="22" charset="-128"/>
              </a:rPr>
              <a:t>: </a:t>
            </a: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Additional notes</a:t>
            </a:r>
            <a:endParaRPr lang="en-US" sz="2400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81C2A-D640-1348-8495-06E781522D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62D246-01C8-2947-AD4C-9B0C7566FB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Fewer occurrences of symptomatic SARS-CoV-2 infection were noted after a singe dose of mRNA-1273, though the trial was not designed to evaluate the efficacy of </a:t>
            </a:r>
            <a:r>
              <a:rPr lang="en-US" sz="2000"/>
              <a:t>a single </a:t>
            </a:r>
            <a:r>
              <a:rPr lang="en-US" sz="2000" dirty="0"/>
              <a:t>dose</a:t>
            </a:r>
          </a:p>
          <a:p>
            <a:r>
              <a:rPr lang="en-US" sz="2000" dirty="0"/>
              <a:t>The magnitude of mRNA-1273 vaccine efficacy at preventing symptomatic SARS-CoV-2 infection is higher than the efficacy observed for vaccines for respiratory viruses (e.g. 59% efficacy seen for inactivated influenza vaccine)</a:t>
            </a:r>
          </a:p>
          <a:p>
            <a:r>
              <a:rPr lang="en-US" sz="2000" dirty="0"/>
              <a:t>No evidence in the short term of enhanced respiratory disease after infection</a:t>
            </a:r>
          </a:p>
        </p:txBody>
      </p:sp>
    </p:spTree>
    <p:extLst>
      <p:ext uri="{BB962C8B-B14F-4D97-AF65-F5344CB8AC3E}">
        <p14:creationId xmlns:p14="http://schemas.microsoft.com/office/powerpoint/2010/main" val="4123992865"/>
      </p:ext>
    </p:extLst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3B865-EFB8-A54C-A8D8-41B2BE221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Safety and Efficacy of the BNT162b2 mRNA Covid-19 Vaccine</a:t>
            </a:r>
            <a:r>
              <a:rPr lang="en-US" sz="2400" dirty="0">
                <a:ea typeface="ＭＳ Ｐゴシック" pitchFamily="22" charset="-128"/>
                <a:cs typeface="ＭＳ Ｐゴシック" pitchFamily="22" charset="-128"/>
              </a:rPr>
              <a:t>: </a:t>
            </a: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Limitations</a:t>
            </a:r>
            <a:endParaRPr lang="en-US" sz="2400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81C2A-D640-1348-8495-06E781522D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62D246-01C8-2947-AD4C-9B0C7566FB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Short duration of safety and efficacy follow-up</a:t>
            </a:r>
          </a:p>
          <a:p>
            <a:r>
              <a:rPr lang="en-US" sz="2000" dirty="0"/>
              <a:t>Lack of an identified correlate of protection</a:t>
            </a:r>
          </a:p>
          <a:p>
            <a:r>
              <a:rPr lang="en-US" sz="2000" dirty="0"/>
              <a:t>Insufficient data to assess the incidence of asymptomatic or subclinical infection and viral shedding after infection</a:t>
            </a:r>
          </a:p>
          <a:p>
            <a:r>
              <a:rPr lang="en-US" sz="2000" dirty="0"/>
              <a:t>Pregnant women and children were excluded from this trial</a:t>
            </a:r>
          </a:p>
        </p:txBody>
      </p:sp>
    </p:spTree>
    <p:extLst>
      <p:ext uri="{BB962C8B-B14F-4D97-AF65-F5344CB8AC3E}">
        <p14:creationId xmlns:p14="http://schemas.microsoft.com/office/powerpoint/2010/main" val="2121091284"/>
      </p:ext>
    </p:extLst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138F-9EA1-4046-898B-256FF58DC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Safety and Efficacy of the BNT162b2 mRNA Covid-19 Vaccine</a:t>
            </a:r>
            <a:r>
              <a:rPr lang="en-US" sz="2400" dirty="0">
                <a:ea typeface="ＭＳ Ｐゴシック" pitchFamily="22" charset="-128"/>
                <a:cs typeface="ＭＳ Ｐゴシック" pitchFamily="22" charset="-128"/>
              </a:rPr>
              <a:t>: </a:t>
            </a:r>
            <a:r>
              <a:rPr lang="en-US" sz="2400" i="1" dirty="0">
                <a:solidFill>
                  <a:srgbClr val="FFFFFF"/>
                </a:solidFill>
                <a:ea typeface="ＭＳ Ｐゴシック" pitchFamily="22" charset="-128"/>
                <a:cs typeface="ＭＳ Ｐゴシック" pitchFamily="22" charset="-128"/>
              </a:rPr>
              <a:t>Authors’ Conclusions</a:t>
            </a:r>
            <a:endParaRPr lang="en-US" sz="2400" i="1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7B23B2B-9955-0548-A7BA-FE7D8B5C526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dirty="0"/>
              <a:t>Source: Baden LR, et al. N </a:t>
            </a:r>
            <a:r>
              <a:rPr lang="en-US" dirty="0" err="1"/>
              <a:t>Engl</a:t>
            </a:r>
            <a:r>
              <a:rPr lang="en-US" dirty="0"/>
              <a:t> J Med. 2020 </a:t>
            </a:r>
            <a:r>
              <a:rPr lang="en-US" dirty="0">
                <a:solidFill>
                  <a:srgbClr val="004A7F"/>
                </a:solidFill>
              </a:rPr>
              <a:t>Dec</a:t>
            </a:r>
            <a:r>
              <a:rPr lang="en-US" dirty="0"/>
              <a:t> 30. </a:t>
            </a:r>
            <a:r>
              <a:rPr lang="en-US" i="0" dirty="0">
                <a:solidFill>
                  <a:srgbClr val="004A7F"/>
                </a:solidFill>
                <a:effectLst/>
              </a:rPr>
              <a:t>DOI: 10.1056/NEJMoa2035389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9C266E1-4EB8-554E-B99C-824CFB5DE5B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24000" y="2594270"/>
          <a:ext cx="9144000" cy="211309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00545">
                <a:tc>
                  <a:txBody>
                    <a:bodyPr/>
                    <a:lstStyle/>
                    <a:p>
                      <a:pPr>
                        <a:lnSpc>
                          <a:spcPts val="3480"/>
                        </a:lnSpc>
                      </a:pPr>
                      <a:r>
                        <a:rPr lang="en-US" sz="2400" b="1" i="0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Conclusions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“</a:t>
                      </a:r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The mRNA-1273 vaccine showed 94.1% efficacy at preventing Covid-19 illness, including severe disease. Aside from transient local and systemic reactions, no safety concerns were identified.”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200" marR="457200" marT="182880" marB="182880" anchor="ctr">
                    <a:lnT w="28575" cap="flat" cmpd="sng" algn="ctr">
                      <a:solidFill>
                        <a:srgbClr val="326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26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17766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A0CA1-538F-594A-A84B-C46FB4D48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Safety and Efficacy of the BNT162b2 mRNA Covid-19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Study Design</a:t>
            </a:r>
            <a:endParaRPr lang="en-US" sz="2400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6BFB5-1356-804C-853A-D82984877B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FAA524-C473-E541-804A-AE79550A2B32}"/>
              </a:ext>
            </a:extLst>
          </p:cNvPr>
          <p:cNvSpPr/>
          <p:nvPr/>
        </p:nvSpPr>
        <p:spPr>
          <a:xfrm>
            <a:off x="2261186" y="2359147"/>
            <a:ext cx="7668942" cy="822960"/>
          </a:xfrm>
          <a:prstGeom prst="rect">
            <a:avLst/>
          </a:prstGeom>
          <a:solidFill>
            <a:srgbClr val="597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BNT162b2 30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μg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(0.3 mL volume per dose), 2 IM doses, 21 days apart</a:t>
            </a: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4928BC-31D1-9940-869F-750B7201DD70}"/>
              </a:ext>
            </a:extLst>
          </p:cNvPr>
          <p:cNvSpPr/>
          <p:nvPr/>
        </p:nvSpPr>
        <p:spPr>
          <a:xfrm>
            <a:off x="2255352" y="4332510"/>
            <a:ext cx="7668942" cy="822960"/>
          </a:xfrm>
          <a:prstGeom prst="rect">
            <a:avLst/>
          </a:prstGeom>
          <a:solidFill>
            <a:srgbClr val="8C6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Saline placebo, 2 IM doses, 21 days apart</a:t>
            </a: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734F19-0543-1A46-AD63-A01E60632AF5}"/>
              </a:ext>
            </a:extLst>
          </p:cNvPr>
          <p:cNvSpPr/>
          <p:nvPr/>
        </p:nvSpPr>
        <p:spPr>
          <a:xfrm>
            <a:off x="5309730" y="3484820"/>
            <a:ext cx="1572541" cy="357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C9D3A5-4DD5-804A-8B86-295EA3598FD8}"/>
              </a:ext>
            </a:extLst>
          </p:cNvPr>
          <p:cNvSpPr/>
          <p:nvPr/>
        </p:nvSpPr>
        <p:spPr>
          <a:xfrm>
            <a:off x="2290393" y="1460629"/>
            <a:ext cx="7228115" cy="588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Study Participant Groups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181B5C4-85BC-1642-8DC0-161897D16B55}"/>
              </a:ext>
            </a:extLst>
          </p:cNvPr>
          <p:cNvCxnSpPr>
            <a:cxnSpLocks/>
          </p:cNvCxnSpPr>
          <p:nvPr/>
        </p:nvCxnSpPr>
        <p:spPr>
          <a:xfrm>
            <a:off x="2255011" y="2063931"/>
            <a:ext cx="768096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2589069-2956-7D48-8635-52EE04E31F56}"/>
              </a:ext>
            </a:extLst>
          </p:cNvPr>
          <p:cNvCxnSpPr>
            <a:cxnSpLocks/>
          </p:cNvCxnSpPr>
          <p:nvPr/>
        </p:nvCxnSpPr>
        <p:spPr>
          <a:xfrm>
            <a:off x="2229712" y="5411227"/>
            <a:ext cx="768096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55729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F8200-AA36-5548-AE1B-278D7D455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Safety and Efficacy of the BNT162b2 mRNA Covid-19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Baseline Characteristics: Gender Distribution for ALL Participants</a:t>
            </a: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13A52-7E46-724E-8E7C-E993C97C68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graphicFrame>
        <p:nvGraphicFramePr>
          <p:cNvPr id="4" name="Object 6">
            <a:extLst>
              <a:ext uri="{FF2B5EF4-FFF2-40B4-BE49-F238E27FC236}">
                <a16:creationId xmlns:a16="http://schemas.microsoft.com/office/drawing/2014/main" id="{935A03ED-EFC6-8F4E-A134-BB2904BC2F1C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717800" y="1641198"/>
          <a:ext cx="6756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393838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F8200-AA36-5548-AE1B-278D7D455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Safety and Efficacy of the BNT162b2 mRNA Covid-19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Baseline Characteristics: Age Distribution for ALL Participants</a:t>
            </a: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13A52-7E46-724E-8E7C-E993C97C68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graphicFrame>
        <p:nvGraphicFramePr>
          <p:cNvPr id="4" name="Object 6">
            <a:extLst>
              <a:ext uri="{FF2B5EF4-FFF2-40B4-BE49-F238E27FC236}">
                <a16:creationId xmlns:a16="http://schemas.microsoft.com/office/drawing/2014/main" id="{935A03ED-EFC6-8F4E-A134-BB2904BC2F1C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717800" y="1641198"/>
          <a:ext cx="6756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043655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Safety and Efficacy of the BNT162b2 mRNA Covid-19 Vaccine</a:t>
            </a:r>
            <a:r>
              <a:rPr lang="en-US" sz="2400" dirty="0">
                <a:ea typeface="ＭＳ Ｐゴシック" pitchFamily="22" charset="-128"/>
                <a:cs typeface="ＭＳ Ｐゴシック" pitchFamily="22" charset="-128"/>
              </a:rPr>
              <a:t> 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Baseline Characteristics, by Study Group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914191" y="1281567"/>
          <a:ext cx="8412480" cy="4949952"/>
        </p:xfrm>
        <a:graphic>
          <a:graphicData uri="http://schemas.openxmlformats.org/drawingml/2006/table">
            <a:tbl>
              <a:tblPr firstRow="1" bandRow="1">
                <a:effectLst/>
                <a:tableStyleId>{00A15C55-8517-42AA-B614-E9B94910E393}</a:tableStyleId>
              </a:tblPr>
              <a:tblGrid>
                <a:gridCol w="3730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0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8525"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Baseline Characteristics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BNT162b2 </a:t>
                      </a:r>
                      <a:b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(N=18,860)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97F30"/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Placebo </a:t>
                      </a:r>
                      <a:b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(N=18,846)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E6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Male, n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marR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9,639 (51.1)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9,436 (50.1)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Female, n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marR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9,221 (48.9)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9,410 (49.9)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367192"/>
                  </a:ext>
                </a:extLst>
              </a:tr>
              <a:tr h="26918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Race or ethnic group — no. (%)†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endParaRPr lang="en-US" sz="15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endParaRPr lang="en-US" sz="15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184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15,636 (82.9)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15,630 (82.9)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184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Black or African American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1,729 (9.2)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1,763 (9.4)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184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801 (4.2)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807 (4.3)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184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Native American or Alaska Native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102 (0.5)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 (0.5)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717652"/>
                  </a:ext>
                </a:extLst>
              </a:tr>
              <a:tr h="269184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Native Hawaiian or other Pacific Islander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 (0.3)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 (0.1)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618119"/>
                  </a:ext>
                </a:extLst>
              </a:tr>
              <a:tr h="269184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Multiracial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 (2.4)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406 (2.2)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740559"/>
                  </a:ext>
                </a:extLst>
              </a:tr>
              <a:tr h="269184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 reported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 (0.5)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115 (0.6)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614839"/>
                  </a:ext>
                </a:extLst>
              </a:tr>
              <a:tr h="269184">
                <a:tc>
                  <a:txBody>
                    <a:bodyPr/>
                    <a:lstStyle/>
                    <a:p>
                      <a:pPr marL="182880" lvl="1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Hispanic or Latinx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5,266 (27.9)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5,277 (28.0)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633044"/>
                  </a:ext>
                </a:extLst>
              </a:tr>
              <a:tr h="269184">
                <a:tc>
                  <a:txBody>
                    <a:bodyPr/>
                    <a:lstStyle/>
                    <a:p>
                      <a:pPr lvl="0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Country— no.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endParaRPr lang="en-US" sz="15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endParaRPr lang="en-US" sz="15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184">
                <a:tc>
                  <a:txBody>
                    <a:bodyPr/>
                    <a:lstStyle/>
                    <a:p>
                      <a:pPr marL="182880" lvl="0" indent="0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Argentina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2,883 (15.3)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2,881 (15.3)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141292"/>
                  </a:ext>
                </a:extLst>
              </a:tr>
              <a:tr h="269184">
                <a:tc>
                  <a:txBody>
                    <a:bodyPr/>
                    <a:lstStyle/>
                    <a:p>
                      <a:pPr marL="182880" lvl="0" indent="0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Brazil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1,145 (6.1)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1,139 (6.0)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661172"/>
                  </a:ext>
                </a:extLst>
              </a:tr>
              <a:tr h="269184">
                <a:tc>
                  <a:txBody>
                    <a:bodyPr/>
                    <a:lstStyle/>
                    <a:p>
                      <a:pPr marL="182880" lvl="0" indent="0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South Africa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372 (2.0)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372 (2.0)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291429"/>
                  </a:ext>
                </a:extLst>
              </a:tr>
              <a:tr h="269184">
                <a:tc>
                  <a:txBody>
                    <a:bodyPr/>
                    <a:lstStyle/>
                    <a:p>
                      <a:pPr marL="182880" lvl="0" indent="0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United States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14,460 (76.6)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>
                        <a:lnSpc>
                          <a:spcPts val="1400"/>
                        </a:lnSpc>
                      </a:pPr>
                      <a:r>
                        <a:rPr lang="en-US" sz="15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14,454 (76.7)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337739"/>
                  </a:ext>
                </a:extLst>
              </a:tr>
            </a:tbl>
          </a:graphicData>
        </a:graphic>
      </p:graphicFrame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B64478-31FE-4564-897B-764D21D31D15}"/>
              </a:ext>
            </a:extLst>
          </p:cNvPr>
          <p:cNvSpPr txBox="1"/>
          <p:nvPr/>
        </p:nvSpPr>
        <p:spPr>
          <a:xfrm>
            <a:off x="1862026" y="6247410"/>
            <a:ext cx="459028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† Race or ethnic group was reported by the participants.</a:t>
            </a:r>
          </a:p>
        </p:txBody>
      </p:sp>
    </p:spTree>
    <p:extLst>
      <p:ext uri="{BB962C8B-B14F-4D97-AF65-F5344CB8AC3E}">
        <p14:creationId xmlns:p14="http://schemas.microsoft.com/office/powerpoint/2010/main" val="371667571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Safety and Efficacy of the BNT162b2 mRNA Covid-19 Vaccine</a:t>
            </a:r>
            <a:br>
              <a:rPr lang="en-US" sz="2400" dirty="0">
                <a:ea typeface="ＭＳ Ｐゴシック" pitchFamily="22" charset="-128"/>
                <a:cs typeface="ＭＳ Ｐゴシック" pitchFamily="22" charset="-128"/>
              </a:rPr>
            </a:br>
            <a:r>
              <a:rPr lang="en-US" sz="2400" i="1" dirty="0">
                <a:ea typeface="ＭＳ Ｐゴシック" pitchFamily="22" charset="-128"/>
                <a:cs typeface="ＭＳ Ｐゴシック" pitchFamily="22" charset="-128"/>
              </a:rPr>
              <a:t>Baseline Characteristics, by Study Group</a:t>
            </a:r>
            <a:endParaRPr lang="en-US" sz="240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8DF6A-5B42-5043-9888-A5CBBB0B3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Source: Polack FP, et al. N </a:t>
            </a:r>
            <a:r>
              <a:rPr lang="en-US" dirty="0" err="1"/>
              <a:t>Engl</a:t>
            </a:r>
            <a:r>
              <a:rPr lang="en-US" dirty="0"/>
              <a:t> J Med. 2020;383:2603-15.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914191" y="1324865"/>
          <a:ext cx="8412480" cy="4480558"/>
        </p:xfrm>
        <a:graphic>
          <a:graphicData uri="http://schemas.openxmlformats.org/drawingml/2006/table">
            <a:tbl>
              <a:tblPr firstRow="1" bandRow="1">
                <a:effectLst/>
                <a:tableStyleId>{00A15C55-8517-42AA-B614-E9B94910E393}</a:tableStyleId>
              </a:tblPr>
              <a:tblGrid>
                <a:gridCol w="3255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8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8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039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Baseline Characteristics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BNT162b2 </a:t>
                      </a:r>
                      <a:b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(N=18,860)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97F30"/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Placebo </a:t>
                      </a:r>
                      <a:b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(N=18,846)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E6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062"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group — no.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062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16–55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10,889 (57.7) 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10,896 (57.8)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062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&gt;55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7,971 (42.3)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7,950 (42.2)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062">
                <a:tc>
                  <a:txBody>
                    <a:bodyPr/>
                    <a:lstStyle/>
                    <a:p>
                      <a:pPr marL="457200" lvl="1" indent="-457200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at vaccination —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062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52.0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71765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182880" lvl="1" indent="0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16–89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16–91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618119"/>
                  </a:ext>
                </a:extLst>
              </a:tr>
              <a:tr h="439062">
                <a:tc>
                  <a:txBody>
                    <a:bodyPr/>
                    <a:lstStyle/>
                    <a:p>
                      <a:pPr lvl="0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Body-mass index (BMI)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endParaRPr lang="en-US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9062">
                <a:tc>
                  <a:txBody>
                    <a:bodyPr/>
                    <a:lstStyle/>
                    <a:p>
                      <a:pPr marL="182880" lvl="0" indent="0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≥30.0: obese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6,556 (34.8)</a:t>
                      </a:r>
                    </a:p>
                  </a:txBody>
                  <a:tcPr anchor="ctr">
                    <a:solidFill>
                      <a:srgbClr val="597F3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8640" algn="l"/>
                      <a:r>
                        <a:rPr lang="en-US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6,662 (35.3)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6B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141292"/>
                  </a:ext>
                </a:extLst>
              </a:tr>
            </a:tbl>
          </a:graphicData>
        </a:graphic>
      </p:graphicFrame>
      <p:sp>
        <p:nvSpPr>
          <p:cNvPr id="6" name="Text Placeholder 2"/>
          <p:cNvSpPr txBox="1">
            <a:spLocks/>
          </p:cNvSpPr>
          <p:nvPr/>
        </p:nvSpPr>
        <p:spPr>
          <a:xfrm>
            <a:off x="1923668" y="6396991"/>
            <a:ext cx="7357838" cy="32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 baseline="0">
                <a:solidFill>
                  <a:srgbClr val="285078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itchFamily="2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569079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WAETC Final">
    <a:dk1>
      <a:srgbClr val="000000"/>
    </a:dk1>
    <a:lt1>
      <a:sysClr val="window" lastClr="FFFFFF"/>
    </a:lt1>
    <a:dk2>
      <a:srgbClr val="001D48"/>
    </a:dk2>
    <a:lt2>
      <a:srgbClr val="003A78"/>
    </a:lt2>
    <a:accent1>
      <a:srgbClr val="326496"/>
    </a:accent1>
    <a:accent2>
      <a:srgbClr val="718E25"/>
    </a:accent2>
    <a:accent3>
      <a:srgbClr val="D8D8D8"/>
    </a:accent3>
    <a:accent4>
      <a:srgbClr val="6E4B7D"/>
    </a:accent4>
    <a:accent5>
      <a:srgbClr val="B59452"/>
    </a:accent5>
    <a:accent6>
      <a:srgbClr val="963232"/>
    </a:accent6>
    <a:hlink>
      <a:srgbClr val="3973AD"/>
    </a:hlink>
    <a:folHlink>
      <a:srgbClr val="81AE28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NWAETC Final">
    <a:dk1>
      <a:srgbClr val="000000"/>
    </a:dk1>
    <a:lt1>
      <a:sysClr val="window" lastClr="FFFFFF"/>
    </a:lt1>
    <a:dk2>
      <a:srgbClr val="001D48"/>
    </a:dk2>
    <a:lt2>
      <a:srgbClr val="003A78"/>
    </a:lt2>
    <a:accent1>
      <a:srgbClr val="326496"/>
    </a:accent1>
    <a:accent2>
      <a:srgbClr val="718E25"/>
    </a:accent2>
    <a:accent3>
      <a:srgbClr val="D8D8D8"/>
    </a:accent3>
    <a:accent4>
      <a:srgbClr val="6E4B7D"/>
    </a:accent4>
    <a:accent5>
      <a:srgbClr val="B59452"/>
    </a:accent5>
    <a:accent6>
      <a:srgbClr val="963232"/>
    </a:accent6>
    <a:hlink>
      <a:srgbClr val="3973AD"/>
    </a:hlink>
    <a:folHlink>
      <a:srgbClr val="81AE28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NWAETC Final">
    <a:dk1>
      <a:srgbClr val="000000"/>
    </a:dk1>
    <a:lt1>
      <a:sysClr val="window" lastClr="FFFFFF"/>
    </a:lt1>
    <a:dk2>
      <a:srgbClr val="001D48"/>
    </a:dk2>
    <a:lt2>
      <a:srgbClr val="003A78"/>
    </a:lt2>
    <a:accent1>
      <a:srgbClr val="326496"/>
    </a:accent1>
    <a:accent2>
      <a:srgbClr val="718E25"/>
    </a:accent2>
    <a:accent3>
      <a:srgbClr val="D8D8D8"/>
    </a:accent3>
    <a:accent4>
      <a:srgbClr val="6E4B7D"/>
    </a:accent4>
    <a:accent5>
      <a:srgbClr val="B59452"/>
    </a:accent5>
    <a:accent6>
      <a:srgbClr val="963232"/>
    </a:accent6>
    <a:hlink>
      <a:srgbClr val="3973AD"/>
    </a:hlink>
    <a:folHlink>
      <a:srgbClr val="81AE28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NWAETC Final">
    <a:dk1>
      <a:srgbClr val="000000"/>
    </a:dk1>
    <a:lt1>
      <a:sysClr val="window" lastClr="FFFFFF"/>
    </a:lt1>
    <a:dk2>
      <a:srgbClr val="001D48"/>
    </a:dk2>
    <a:lt2>
      <a:srgbClr val="003A78"/>
    </a:lt2>
    <a:accent1>
      <a:srgbClr val="326496"/>
    </a:accent1>
    <a:accent2>
      <a:srgbClr val="718E25"/>
    </a:accent2>
    <a:accent3>
      <a:srgbClr val="D8D8D8"/>
    </a:accent3>
    <a:accent4>
      <a:srgbClr val="6E4B7D"/>
    </a:accent4>
    <a:accent5>
      <a:srgbClr val="B59452"/>
    </a:accent5>
    <a:accent6>
      <a:srgbClr val="963232"/>
    </a:accent6>
    <a:hlink>
      <a:srgbClr val="3973AD"/>
    </a:hlink>
    <a:folHlink>
      <a:srgbClr val="81AE28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NWAETC Final">
    <a:dk1>
      <a:srgbClr val="000000"/>
    </a:dk1>
    <a:lt1>
      <a:sysClr val="window" lastClr="FFFFFF"/>
    </a:lt1>
    <a:dk2>
      <a:srgbClr val="001D48"/>
    </a:dk2>
    <a:lt2>
      <a:srgbClr val="003A78"/>
    </a:lt2>
    <a:accent1>
      <a:srgbClr val="326496"/>
    </a:accent1>
    <a:accent2>
      <a:srgbClr val="718E25"/>
    </a:accent2>
    <a:accent3>
      <a:srgbClr val="D8D8D8"/>
    </a:accent3>
    <a:accent4>
      <a:srgbClr val="6E4B7D"/>
    </a:accent4>
    <a:accent5>
      <a:srgbClr val="B59452"/>
    </a:accent5>
    <a:accent6>
      <a:srgbClr val="963232"/>
    </a:accent6>
    <a:hlink>
      <a:srgbClr val="3973AD"/>
    </a:hlink>
    <a:folHlink>
      <a:srgbClr val="81AE28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NWAETC Final">
    <a:dk1>
      <a:srgbClr val="000000"/>
    </a:dk1>
    <a:lt1>
      <a:sysClr val="window" lastClr="FFFFFF"/>
    </a:lt1>
    <a:dk2>
      <a:srgbClr val="001D48"/>
    </a:dk2>
    <a:lt2>
      <a:srgbClr val="003A78"/>
    </a:lt2>
    <a:accent1>
      <a:srgbClr val="326496"/>
    </a:accent1>
    <a:accent2>
      <a:srgbClr val="718E25"/>
    </a:accent2>
    <a:accent3>
      <a:srgbClr val="D8D8D8"/>
    </a:accent3>
    <a:accent4>
      <a:srgbClr val="6E4B7D"/>
    </a:accent4>
    <a:accent5>
      <a:srgbClr val="B59452"/>
    </a:accent5>
    <a:accent6>
      <a:srgbClr val="963232"/>
    </a:accent6>
    <a:hlink>
      <a:srgbClr val="3973AD"/>
    </a:hlink>
    <a:folHlink>
      <a:srgbClr val="81AE28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NWAETC Final">
    <a:dk1>
      <a:srgbClr val="000000"/>
    </a:dk1>
    <a:lt1>
      <a:sysClr val="window" lastClr="FFFFFF"/>
    </a:lt1>
    <a:dk2>
      <a:srgbClr val="001D48"/>
    </a:dk2>
    <a:lt2>
      <a:srgbClr val="003A78"/>
    </a:lt2>
    <a:accent1>
      <a:srgbClr val="326496"/>
    </a:accent1>
    <a:accent2>
      <a:srgbClr val="718E25"/>
    </a:accent2>
    <a:accent3>
      <a:srgbClr val="D8D8D8"/>
    </a:accent3>
    <a:accent4>
      <a:srgbClr val="6E4B7D"/>
    </a:accent4>
    <a:accent5>
      <a:srgbClr val="B59452"/>
    </a:accent5>
    <a:accent6>
      <a:srgbClr val="963232"/>
    </a:accent6>
    <a:hlink>
      <a:srgbClr val="3973AD"/>
    </a:hlink>
    <a:folHlink>
      <a:srgbClr val="81AE28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NWAETC Final">
    <a:dk1>
      <a:srgbClr val="000000"/>
    </a:dk1>
    <a:lt1>
      <a:sysClr val="window" lastClr="FFFFFF"/>
    </a:lt1>
    <a:dk2>
      <a:srgbClr val="001D48"/>
    </a:dk2>
    <a:lt2>
      <a:srgbClr val="003A78"/>
    </a:lt2>
    <a:accent1>
      <a:srgbClr val="326496"/>
    </a:accent1>
    <a:accent2>
      <a:srgbClr val="718E25"/>
    </a:accent2>
    <a:accent3>
      <a:srgbClr val="D8D8D8"/>
    </a:accent3>
    <a:accent4>
      <a:srgbClr val="6E4B7D"/>
    </a:accent4>
    <a:accent5>
      <a:srgbClr val="B59452"/>
    </a:accent5>
    <a:accent6>
      <a:srgbClr val="963232"/>
    </a:accent6>
    <a:hlink>
      <a:srgbClr val="3973AD"/>
    </a:hlink>
    <a:folHlink>
      <a:srgbClr val="81AE28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NWAETC Final">
    <a:dk1>
      <a:srgbClr val="000000"/>
    </a:dk1>
    <a:lt1>
      <a:sysClr val="window" lastClr="FFFFFF"/>
    </a:lt1>
    <a:dk2>
      <a:srgbClr val="001D48"/>
    </a:dk2>
    <a:lt2>
      <a:srgbClr val="003A78"/>
    </a:lt2>
    <a:accent1>
      <a:srgbClr val="326496"/>
    </a:accent1>
    <a:accent2>
      <a:srgbClr val="718E25"/>
    </a:accent2>
    <a:accent3>
      <a:srgbClr val="D8D8D8"/>
    </a:accent3>
    <a:accent4>
      <a:srgbClr val="6E4B7D"/>
    </a:accent4>
    <a:accent5>
      <a:srgbClr val="B59452"/>
    </a:accent5>
    <a:accent6>
      <a:srgbClr val="963232"/>
    </a:accent6>
    <a:hlink>
      <a:srgbClr val="3973AD"/>
    </a:hlink>
    <a:folHlink>
      <a:srgbClr val="81AE28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NWAETC Final">
    <a:dk1>
      <a:srgbClr val="000000"/>
    </a:dk1>
    <a:lt1>
      <a:sysClr val="window" lastClr="FFFFFF"/>
    </a:lt1>
    <a:dk2>
      <a:srgbClr val="001D48"/>
    </a:dk2>
    <a:lt2>
      <a:srgbClr val="003A78"/>
    </a:lt2>
    <a:accent1>
      <a:srgbClr val="326496"/>
    </a:accent1>
    <a:accent2>
      <a:srgbClr val="718E25"/>
    </a:accent2>
    <a:accent3>
      <a:srgbClr val="D8D8D8"/>
    </a:accent3>
    <a:accent4>
      <a:srgbClr val="6E4B7D"/>
    </a:accent4>
    <a:accent5>
      <a:srgbClr val="B59452"/>
    </a:accent5>
    <a:accent6>
      <a:srgbClr val="963232"/>
    </a:accent6>
    <a:hlink>
      <a:srgbClr val="3973AD"/>
    </a:hlink>
    <a:folHlink>
      <a:srgbClr val="81AE28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NWAETC Final">
    <a:dk1>
      <a:srgbClr val="000000"/>
    </a:dk1>
    <a:lt1>
      <a:sysClr val="window" lastClr="FFFFFF"/>
    </a:lt1>
    <a:dk2>
      <a:srgbClr val="001D48"/>
    </a:dk2>
    <a:lt2>
      <a:srgbClr val="003A78"/>
    </a:lt2>
    <a:accent1>
      <a:srgbClr val="326496"/>
    </a:accent1>
    <a:accent2>
      <a:srgbClr val="718E25"/>
    </a:accent2>
    <a:accent3>
      <a:srgbClr val="D8D8D8"/>
    </a:accent3>
    <a:accent4>
      <a:srgbClr val="6E4B7D"/>
    </a:accent4>
    <a:accent5>
      <a:srgbClr val="B59452"/>
    </a:accent5>
    <a:accent6>
      <a:srgbClr val="963232"/>
    </a:accent6>
    <a:hlink>
      <a:srgbClr val="3973AD"/>
    </a:hlink>
    <a:folHlink>
      <a:srgbClr val="81AE28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NWAETC Final">
    <a:dk1>
      <a:srgbClr val="000000"/>
    </a:dk1>
    <a:lt1>
      <a:sysClr val="window" lastClr="FFFFFF"/>
    </a:lt1>
    <a:dk2>
      <a:srgbClr val="001D48"/>
    </a:dk2>
    <a:lt2>
      <a:srgbClr val="003A78"/>
    </a:lt2>
    <a:accent1>
      <a:srgbClr val="326496"/>
    </a:accent1>
    <a:accent2>
      <a:srgbClr val="718E25"/>
    </a:accent2>
    <a:accent3>
      <a:srgbClr val="D8D8D8"/>
    </a:accent3>
    <a:accent4>
      <a:srgbClr val="6E4B7D"/>
    </a:accent4>
    <a:accent5>
      <a:srgbClr val="B59452"/>
    </a:accent5>
    <a:accent6>
      <a:srgbClr val="963232"/>
    </a:accent6>
    <a:hlink>
      <a:srgbClr val="3973AD"/>
    </a:hlink>
    <a:folHlink>
      <a:srgbClr val="81AE28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NWAETC Final">
    <a:dk1>
      <a:srgbClr val="000000"/>
    </a:dk1>
    <a:lt1>
      <a:sysClr val="window" lastClr="FFFFFF"/>
    </a:lt1>
    <a:dk2>
      <a:srgbClr val="001D48"/>
    </a:dk2>
    <a:lt2>
      <a:srgbClr val="003A78"/>
    </a:lt2>
    <a:accent1>
      <a:srgbClr val="326496"/>
    </a:accent1>
    <a:accent2>
      <a:srgbClr val="718E25"/>
    </a:accent2>
    <a:accent3>
      <a:srgbClr val="D8D8D8"/>
    </a:accent3>
    <a:accent4>
      <a:srgbClr val="6E4B7D"/>
    </a:accent4>
    <a:accent5>
      <a:srgbClr val="B59452"/>
    </a:accent5>
    <a:accent6>
      <a:srgbClr val="963232"/>
    </a:accent6>
    <a:hlink>
      <a:srgbClr val="3973AD"/>
    </a:hlink>
    <a:folHlink>
      <a:srgbClr val="81AE28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NWAETC Final">
    <a:dk1>
      <a:srgbClr val="000000"/>
    </a:dk1>
    <a:lt1>
      <a:sysClr val="window" lastClr="FFFFFF"/>
    </a:lt1>
    <a:dk2>
      <a:srgbClr val="001D48"/>
    </a:dk2>
    <a:lt2>
      <a:srgbClr val="003A78"/>
    </a:lt2>
    <a:accent1>
      <a:srgbClr val="326496"/>
    </a:accent1>
    <a:accent2>
      <a:srgbClr val="718E25"/>
    </a:accent2>
    <a:accent3>
      <a:srgbClr val="D8D8D8"/>
    </a:accent3>
    <a:accent4>
      <a:srgbClr val="6E4B7D"/>
    </a:accent4>
    <a:accent5>
      <a:srgbClr val="B59452"/>
    </a:accent5>
    <a:accent6>
      <a:srgbClr val="963232"/>
    </a:accent6>
    <a:hlink>
      <a:srgbClr val="3973AD"/>
    </a:hlink>
    <a:folHlink>
      <a:srgbClr val="81AE28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NWAETC Final">
    <a:dk1>
      <a:srgbClr val="000000"/>
    </a:dk1>
    <a:lt1>
      <a:sysClr val="window" lastClr="FFFFFF"/>
    </a:lt1>
    <a:dk2>
      <a:srgbClr val="001D48"/>
    </a:dk2>
    <a:lt2>
      <a:srgbClr val="003A78"/>
    </a:lt2>
    <a:accent1>
      <a:srgbClr val="326496"/>
    </a:accent1>
    <a:accent2>
      <a:srgbClr val="718E25"/>
    </a:accent2>
    <a:accent3>
      <a:srgbClr val="D8D8D8"/>
    </a:accent3>
    <a:accent4>
      <a:srgbClr val="6E4B7D"/>
    </a:accent4>
    <a:accent5>
      <a:srgbClr val="B59452"/>
    </a:accent5>
    <a:accent6>
      <a:srgbClr val="963232"/>
    </a:accent6>
    <a:hlink>
      <a:srgbClr val="3973AD"/>
    </a:hlink>
    <a:folHlink>
      <a:srgbClr val="81AE28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2353</TotalTime>
  <Words>5150</Words>
  <Application>Microsoft Macintosh PowerPoint</Application>
  <PresentationFormat>Widescreen</PresentationFormat>
  <Paragraphs>950</Paragraphs>
  <Slides>48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ＭＳ Ｐゴシック</vt:lpstr>
      <vt:lpstr>Arial</vt:lpstr>
      <vt:lpstr>Calibri</vt:lpstr>
      <vt:lpstr>Calibri Light</vt:lpstr>
      <vt:lpstr>Helvetica</vt:lpstr>
      <vt:lpstr>Lucida Grande</vt:lpstr>
      <vt:lpstr>Office Theme</vt:lpstr>
      <vt:lpstr>COVID-19 mRNA Vaccines</vt:lpstr>
      <vt:lpstr>Safety and Efficacy of BNT162b2 mRNA Covid-19 Vaccine</vt:lpstr>
      <vt:lpstr>Safety and Efficacy of the BNT162b2 mRNA Covid-19 Vaccine Background</vt:lpstr>
      <vt:lpstr>Safety and Efficacy of the BNT162b2 mRNA Covid-19 Vaccine Study Design</vt:lpstr>
      <vt:lpstr>Safety and Efficacy of the BNT162b2 mRNA Covid-19 Vaccine Study Design</vt:lpstr>
      <vt:lpstr>Safety and Efficacy of the BNT162b2 mRNA Covid-19 Vaccine Baseline Characteristics: Gender Distribution for ALL Participants</vt:lpstr>
      <vt:lpstr>Safety and Efficacy of the BNT162b2 mRNA Covid-19 Vaccine Baseline Characteristics: Age Distribution for ALL Participants</vt:lpstr>
      <vt:lpstr>Safety and Efficacy of the BNT162b2 mRNA Covid-19 Vaccine  Baseline Characteristics, by Study Group</vt:lpstr>
      <vt:lpstr>Safety and Efficacy of the BNT162b2 mRNA Covid-19 Vaccine Baseline Characteristics, by Study Group</vt:lpstr>
      <vt:lpstr>Safety and Efficacy of the BNT162b2 mRNA Covid-19 Vaccine Outcomes Efficacy against Covid-19 ≥7 days after Second Dose*</vt:lpstr>
      <vt:lpstr>Safety and Efficacy of the BNT162b2 mRNA Covid-19 Vaccine Vaccine Efficacy Overall and by Subgroups</vt:lpstr>
      <vt:lpstr>Safety and Efficacy of the BNT162b2 mRNA Covid-19 Vaccine Participants with Covid-19 After Second Dose</vt:lpstr>
      <vt:lpstr>Safety and Efficacy of the BNT162b2 mRNA Covid-19 Vaccine Participants with Covid-19 After First Dose</vt:lpstr>
      <vt:lpstr>Safety and Efficacy of the BNT162b2 mRNA Covid-19 Vaccine Vaccine Efficacy by Age Groups</vt:lpstr>
      <vt:lpstr>Safety and Efficacy of the BNT162b2 mRNA Covid-19 Vaccine Covid-19 During Study, Modified Intention-to-Treat Analysis</vt:lpstr>
      <vt:lpstr>Safety and Efficacy of the BNT162b2 mRNA Covid-19 Vaccine Vaccine Efficacy Throughout Study, Modified-Intention-to-Treat Analysis</vt:lpstr>
      <vt:lpstr>Safety and Efficacy of the BNT162b2 mRNA Covid-19 Vaccine Local and Systemic Reactions Reported with 7 Days of Injection</vt:lpstr>
      <vt:lpstr>Safety and Efficacy of the BNT162b2 mRNA Covid-19 Vaccine Results: Adverse Events</vt:lpstr>
      <vt:lpstr>Safety and Efficacy of the BNT162b2 mRNA Covid-19 Vaccine Outcomes Vaccine Efficacy Overall and by Subgroup</vt:lpstr>
      <vt:lpstr>Safety and Efficacy of the BNT162b2 mRNA Covid-19 Vaccine Additional notes</vt:lpstr>
      <vt:lpstr>Safety and Efficacy of the BNT162b2 mRNA Covid-19 Vaccine Study Limitations</vt:lpstr>
      <vt:lpstr>Safety and Efficacy of the BNT162b2 mRNA Covid-19 Vaccine Authors’ Conclusions</vt:lpstr>
      <vt:lpstr>Efficacy and Safety of mRNA-1273 SARS-CoV-2 Vaccine COVE Study</vt:lpstr>
      <vt:lpstr>Efficacy and Safety of the mRNA-1273 SARS-CoV-2 Vaccine Background</vt:lpstr>
      <vt:lpstr>Efficacy and Safety of the mRNA-1273 SARS-CoV-2 Vaccine Study Design</vt:lpstr>
      <vt:lpstr>Efficacy and Safety of the mRNA-1273 SARS-CoV-2 Vaccine Study Design</vt:lpstr>
      <vt:lpstr>Efficacy and Safety of the mRNA-1273 SARS-CoV-2 Vaccine Study Design</vt:lpstr>
      <vt:lpstr>Efficacy and Safety of the mRNA-1273 SARS-CoV-2 Vaccine Baseline Characteristics: Gender Distribution for ALL Participants</vt:lpstr>
      <vt:lpstr>Efficacy and Safety of the mRNA-1273 SARS-CoV-2 Vaccine Baseline Characteristics: Age Distribution for ALL Participants</vt:lpstr>
      <vt:lpstr>Efficacy and Safety of the mRNA-1273 SARS-CoV-2 Vaccine Baseline Characteristics, by Group</vt:lpstr>
      <vt:lpstr>Efficacy and Safety of the mRNA-1273 SARS-CoV-2 Vaccine Baseline Characteristics, by Group</vt:lpstr>
      <vt:lpstr>Efficacy and Safety of the mRNA-1273 SARS-CoV-2 Vaccine Baseline Characteristics, by Group</vt:lpstr>
      <vt:lpstr>Efficacy and Safety of the mRNA-1273 SARS-CoV-2 Vaccine Vaccine Efficacy</vt:lpstr>
      <vt:lpstr>Efficacy and Safety of the mRNA-1273 SARS-CoV-2 Vaccine Incidence Rate and Vaccine Efficacy, Based on Type of Analysis</vt:lpstr>
      <vt:lpstr>Efficacy and Safety of the mRNA-1273 SARS-CoV-2 Vaccine Incidence Rate and Vaccine Efficacy, Based on Age Group</vt:lpstr>
      <vt:lpstr>Efficacy and Safety of the mRNA-1273 SARS-CoV-2 Vaccine Vaccine Efficacy During Study, Modified Intention-to-Treat Analysis</vt:lpstr>
      <vt:lpstr>Efficacy and Safety of the mRNA-1273 SARS-CoV-2 Vaccine Vaccine Efficacy</vt:lpstr>
      <vt:lpstr>Efficacy and Safety of the mRNA-1273 SARS-CoV-2 Vaccine Vaccine Efficacy– Subgroup analysis</vt:lpstr>
      <vt:lpstr>Efficacy and Safety of the mRNA-1273 SARS-CoV-2 Vaccine Injection-Site Adverse Events</vt:lpstr>
      <vt:lpstr>Efficacy and Safety of the mRNA-1273 SARS-CoV-2 Vaccine Safety, Localized Adverse Events (1)</vt:lpstr>
      <vt:lpstr>Efficacy and Safety of the mRNA-1273 SARS-CoV-2 Vaccine Safety, Localized Adverse Events (2)</vt:lpstr>
      <vt:lpstr>Efficacy and Safety of the mRNA-1273 SARS-CoV-2 Vaccine Systemic Adverse Events</vt:lpstr>
      <vt:lpstr>Efficacy and Safety of the mRNA-1273 SARS-CoV-2 Vaccine Safety: Systemic Adverse Events (1)</vt:lpstr>
      <vt:lpstr>Efficacy and Safety of the mRNA-1273 SARS-CoV-2 Vaccine Safety: Systemic Adverse Events (2)</vt:lpstr>
      <vt:lpstr>Efficacy and Safety of the mRNA-1273 SARS-CoV-2 Vaccine Safety: Systemic Adverse Events (3)</vt:lpstr>
      <vt:lpstr>Efficacy and Safety of the mRNA-1273 SARS-CoV-2 Vaccine: Additional notes</vt:lpstr>
      <vt:lpstr>Safety and Efficacy of the BNT162b2 mRNA Covid-19 Vaccine: Limitations</vt:lpstr>
      <vt:lpstr>Safety and Efficacy of the BNT162b2 mRNA Covid-19 Vaccine: Authors’ Conclusions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spach</dc:creator>
  <cp:lastModifiedBy>David Spach</cp:lastModifiedBy>
  <cp:revision>93</cp:revision>
  <dcterms:created xsi:type="dcterms:W3CDTF">2020-06-09T17:18:12Z</dcterms:created>
  <dcterms:modified xsi:type="dcterms:W3CDTF">2021-02-02T16:45:02Z</dcterms:modified>
</cp:coreProperties>
</file>