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23"/>
  </p:notesMasterIdLst>
  <p:handoutMasterIdLst>
    <p:handoutMasterId r:id="rId24"/>
  </p:handoutMasterIdLst>
  <p:sldIdLst>
    <p:sldId id="1200" r:id="rId2"/>
    <p:sldId id="1201" r:id="rId3"/>
    <p:sldId id="1202" r:id="rId4"/>
    <p:sldId id="1204" r:id="rId5"/>
    <p:sldId id="1166" r:id="rId6"/>
    <p:sldId id="1167" r:id="rId7"/>
    <p:sldId id="1168" r:id="rId8"/>
    <p:sldId id="1206" r:id="rId9"/>
    <p:sldId id="1169" r:id="rId10"/>
    <p:sldId id="1170" r:id="rId11"/>
    <p:sldId id="1174" r:id="rId12"/>
    <p:sldId id="1178" r:id="rId13"/>
    <p:sldId id="1180" r:id="rId14"/>
    <p:sldId id="1207" r:id="rId15"/>
    <p:sldId id="1171" r:id="rId16"/>
    <p:sldId id="1172" r:id="rId17"/>
    <p:sldId id="1208" r:id="rId18"/>
    <p:sldId id="1175" r:id="rId19"/>
    <p:sldId id="1177" r:id="rId20"/>
    <p:sldId id="1176" r:id="rId21"/>
    <p:sldId id="1181" r:id="rId22"/>
  </p:sldIdLst>
  <p:sldSz cx="9144000" cy="6858000" type="screen4x3"/>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 F. Annese" initials="MFA" lastIdx="1" clrIdx="0">
    <p:extLst>
      <p:ext uri="{19B8F6BF-5375-455C-9EA6-DF929625EA0E}">
        <p15:presenceInfo xmlns:p15="http://schemas.microsoft.com/office/powerpoint/2012/main" userId="S-1-5-21-1478355014-127360780-1969717230-1939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5900"/>
    <a:srgbClr val="6D5200"/>
    <a:srgbClr val="AC8100"/>
    <a:srgbClr val="8E6B00"/>
    <a:srgbClr val="0060A6"/>
    <a:srgbClr val="9E7700"/>
    <a:srgbClr val="B18400"/>
    <a:srgbClr val="8C6900"/>
    <a:srgbClr val="6F5300"/>
    <a:srgbClr val="0097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20" autoAdjust="0"/>
    <p:restoredTop sz="94668" autoAdjust="0"/>
  </p:normalViewPr>
  <p:slideViewPr>
    <p:cSldViewPr snapToGrid="0" showGuides="1">
      <p:cViewPr varScale="1">
        <p:scale>
          <a:sx n="146" d="100"/>
          <a:sy n="146" d="100"/>
        </p:scale>
        <p:origin x="184" y="1176"/>
      </p:cViewPr>
      <p:guideLst>
        <p:guide orient="horz" pos="43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5952"/>
    </p:cViewPr>
  </p:sorterViewPr>
  <p:notesViewPr>
    <p:cSldViewPr snapToGrid="0" showGuides="1">
      <p:cViewPr varScale="1">
        <p:scale>
          <a:sx n="78" d="100"/>
          <a:sy n="78" d="100"/>
        </p:scale>
        <p:origin x="-2680" y="-96"/>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917575" y="857250"/>
            <a:ext cx="5024438"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49858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6848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0967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8339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1000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51407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_1_No_URL">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0"/>
            <a:ext cx="9154751" cy="5760720"/>
          </a:xfrm>
          <a:prstGeom prst="rect">
            <a:avLst/>
          </a:prstGeom>
          <a:noFill/>
          <a:ln>
            <a:noFill/>
          </a:ln>
          <a:effectLst/>
        </p:spPr>
      </p:pic>
      <p:sp>
        <p:nvSpPr>
          <p:cNvPr id="7" name="Title 1">
            <a:extLst>
              <a:ext uri="{FF2B5EF4-FFF2-40B4-BE49-F238E27FC236}">
                <a16:creationId xmlns:a16="http://schemas.microsoft.com/office/drawing/2014/main" id="{83218C4C-24C9-954F-B205-28C605465647}"/>
              </a:ext>
            </a:extLst>
          </p:cNvPr>
          <p:cNvSpPr txBox="1">
            <a:spLocks/>
          </p:cNvSpPr>
          <p:nvPr userDrawn="1"/>
        </p:nvSpPr>
        <p:spPr>
          <a:xfrm>
            <a:off x="1" y="1916598"/>
            <a:ext cx="9143999" cy="731520"/>
          </a:xfrm>
          <a:prstGeom prst="rect">
            <a:avLst/>
          </a:prstGeom>
          <a:solidFill>
            <a:schemeClr val="tx1">
              <a:alpha val="50000"/>
            </a:schemeClr>
          </a:solidFill>
        </p:spPr>
        <p:txBody>
          <a:bodyPr lIns="91440" anchor="ctr" anchorCtr="0">
            <a:normAutofit/>
          </a:bodyPr>
          <a:lstStyle>
            <a:lvl1pPr algn="l" defTabSz="914400" rtl="0" eaLnBrk="1" latinLnBrk="0" hangingPunct="1">
              <a:lnSpc>
                <a:spcPts val="4000"/>
              </a:lnSpc>
              <a:spcBef>
                <a:spcPct val="0"/>
              </a:spcBef>
              <a:buNone/>
              <a:defRPr sz="3200" b="0" kern="1200">
                <a:solidFill>
                  <a:schemeClr val="bg1"/>
                </a:solidFill>
                <a:latin typeface="+mj-lt"/>
                <a:ea typeface="+mj-ea"/>
                <a:cs typeface="+mj-cs"/>
              </a:defRPr>
            </a:lvl1pPr>
          </a:lstStyle>
          <a:p>
            <a:pPr marL="457200"/>
            <a:endParaRPr lang="en-US" sz="3600" dirty="0">
              <a:latin typeface="Calibri" panose="020F0502020204030204" pitchFamily="34" charset="0"/>
              <a:cs typeface="Calibri" panose="020F0502020204030204" pitchFamily="34" charset="0"/>
            </a:endParaRPr>
          </a:p>
        </p:txBody>
      </p:sp>
      <p:sp>
        <p:nvSpPr>
          <p:cNvPr id="282" name="Title 1"/>
          <p:cNvSpPr>
            <a:spLocks noGrp="1"/>
          </p:cNvSpPr>
          <p:nvPr>
            <p:ph type="ctrTitle" hasCustomPrompt="1"/>
          </p:nvPr>
        </p:nvSpPr>
        <p:spPr>
          <a:xfrm>
            <a:off x="438219" y="563832"/>
            <a:ext cx="8176863" cy="731520"/>
          </a:xfrm>
          <a:prstGeom prst="rect">
            <a:avLst/>
          </a:prstGeom>
        </p:spPr>
        <p:txBody>
          <a:bodyPr lIns="91440" anchor="ctr" anchorCtr="0">
            <a:normAutofit/>
          </a:bodyPr>
          <a:lstStyle>
            <a:lvl1pPr algn="l">
              <a:lnSpc>
                <a:spcPts val="4000"/>
              </a:lnSpc>
              <a:defRPr sz="3200" b="0">
                <a:solidFill>
                  <a:schemeClr val="bg1"/>
                </a:solidFill>
                <a:latin typeface="Calibri" panose="020F0502020204030204" pitchFamily="34" charset="0"/>
                <a:cs typeface="Calibri" panose="020F0502020204030204" pitchFamily="34" charset="0"/>
              </a:defRPr>
            </a:lvl1pPr>
          </a:lstStyle>
          <a:p>
            <a:r>
              <a:rPr lang="en-US" dirty="0"/>
              <a:t>Click and Add Title of Talk</a:t>
            </a:r>
          </a:p>
        </p:txBody>
      </p:sp>
      <p:sp>
        <p:nvSpPr>
          <p:cNvPr id="272" name="Text Placeholder 15"/>
          <p:cNvSpPr>
            <a:spLocks noGrp="1"/>
          </p:cNvSpPr>
          <p:nvPr>
            <p:ph type="body" sz="quarter" idx="18" hasCustomPrompt="1"/>
          </p:nvPr>
        </p:nvSpPr>
        <p:spPr>
          <a:xfrm>
            <a:off x="443736" y="3787812"/>
            <a:ext cx="3995099" cy="1828800"/>
          </a:xfrm>
          <a:prstGeom prst="rect">
            <a:avLst/>
          </a:prstGeom>
        </p:spPr>
        <p:txBody>
          <a:bodyPr lIns="91440" tIns="91440" rIns="91440" bIns="91440" anchor="t" anchorCtr="0">
            <a:noAutofit/>
          </a:bodyPr>
          <a:lstStyle>
            <a:lvl1pPr marL="0" indent="0" algn="l">
              <a:lnSpc>
                <a:spcPts val="2800"/>
              </a:lnSpc>
              <a:spcBef>
                <a:spcPts val="0"/>
              </a:spcBef>
              <a:spcAft>
                <a:spcPts val="0"/>
              </a:spcAft>
              <a:buNone/>
              <a:defRPr sz="2000" baseline="0">
                <a:solidFill>
                  <a:schemeClr val="bg1">
                    <a:lumMod val="95000"/>
                  </a:schemeClr>
                </a:solidFill>
                <a:latin typeface="Calibri" panose="020F0502020204030204" pitchFamily="34" charset="0"/>
                <a:cs typeface="Calibri" panose="020F0502020204030204" pitchFamily="34" charset="0"/>
              </a:defRPr>
            </a:lvl1pPr>
            <a:lvl2pPr marL="0" indent="0" algn="l">
              <a:spcBef>
                <a:spcPts val="0"/>
              </a:spcBef>
              <a:buNone/>
              <a:defRPr sz="1800" i="1">
                <a:solidFill>
                  <a:schemeClr val="accent2"/>
                </a:solidFill>
                <a:latin typeface="Arial"/>
              </a:defRPr>
            </a:lvl2pPr>
            <a:lvl3pPr marL="0" indent="0" algn="l">
              <a:spcBef>
                <a:spcPts val="0"/>
              </a:spcBef>
              <a:buNone/>
              <a:defRPr sz="1600" i="1">
                <a:solidFill>
                  <a:schemeClr val="accent2"/>
                </a:solidFill>
                <a:latin typeface="Arial"/>
              </a:defRPr>
            </a:lvl3pPr>
            <a:lvl4pPr marL="628650" indent="0" algn="ctr">
              <a:buNone/>
              <a:defRPr/>
            </a:lvl4pPr>
            <a:lvl5pPr marL="803275" indent="0" algn="ctr">
              <a:buNone/>
              <a:defRPr/>
            </a:lvl5pPr>
          </a:lstStyle>
          <a:p>
            <a:pPr lvl="0"/>
            <a:r>
              <a:rPr lang="en-US" dirty="0"/>
              <a:t>Click and Add Speaker Info</a:t>
            </a:r>
          </a:p>
        </p:txBody>
      </p:sp>
      <p:sp>
        <p:nvSpPr>
          <p:cNvPr id="273" name="Date"/>
          <p:cNvSpPr>
            <a:spLocks noGrp="1"/>
          </p:cNvSpPr>
          <p:nvPr>
            <p:ph type="body" sz="quarter" idx="14" hasCustomPrompt="1"/>
          </p:nvPr>
        </p:nvSpPr>
        <p:spPr>
          <a:xfrm>
            <a:off x="462321" y="6179016"/>
            <a:ext cx="3781434" cy="292606"/>
          </a:xfrm>
          <a:prstGeom prst="rect">
            <a:avLst/>
          </a:prstGeom>
        </p:spPr>
        <p:txBody>
          <a:bodyPr anchor="ctr">
            <a:noAutofit/>
          </a:bodyPr>
          <a:lstStyle>
            <a:lvl1pPr marL="0" indent="0" algn="l">
              <a:lnSpc>
                <a:spcPts val="1600"/>
              </a:lnSpc>
              <a:buNone/>
              <a:defRPr sz="1400" b="1" baseline="0">
                <a:solidFill>
                  <a:schemeClr val="accent1"/>
                </a:solidFill>
                <a:latin typeface="Calibri" panose="020F0502020204030204" pitchFamily="34" charset="0"/>
                <a:cs typeface="Calibri" panose="020F0502020204030204" pitchFamily="34" charset="0"/>
              </a:defRPr>
            </a:lvl1pPr>
          </a:lstStyle>
          <a:p>
            <a:pPr lvl="0"/>
            <a:r>
              <a:rPr lang="en-US" dirty="0"/>
              <a:t>Click and Add Last Updated Info</a:t>
            </a:r>
          </a:p>
        </p:txBody>
      </p:sp>
      <p:sp>
        <p:nvSpPr>
          <p:cNvPr id="8" name="Text Placeholder 15">
            <a:extLst>
              <a:ext uri="{FF2B5EF4-FFF2-40B4-BE49-F238E27FC236}">
                <a16:creationId xmlns:a16="http://schemas.microsoft.com/office/drawing/2014/main" id="{E8B5EED3-5AE9-D342-ABBB-83723E8969E0}"/>
              </a:ext>
            </a:extLst>
          </p:cNvPr>
          <p:cNvSpPr>
            <a:spLocks noGrp="1"/>
          </p:cNvSpPr>
          <p:nvPr>
            <p:ph type="body" sz="quarter" idx="19" hasCustomPrompt="1"/>
          </p:nvPr>
        </p:nvSpPr>
        <p:spPr>
          <a:xfrm>
            <a:off x="4740528" y="3787812"/>
            <a:ext cx="3995099" cy="1828800"/>
          </a:xfrm>
          <a:prstGeom prst="rect">
            <a:avLst/>
          </a:prstGeom>
        </p:spPr>
        <p:txBody>
          <a:bodyPr lIns="91440" tIns="91440" rIns="91440" bIns="91440" anchor="t" anchorCtr="0">
            <a:noAutofit/>
          </a:bodyPr>
          <a:lstStyle>
            <a:lvl1pPr marL="0" indent="0" algn="l">
              <a:lnSpc>
                <a:spcPts val="2800"/>
              </a:lnSpc>
              <a:spcBef>
                <a:spcPts val="0"/>
              </a:spcBef>
              <a:spcAft>
                <a:spcPts val="0"/>
              </a:spcAft>
              <a:buNone/>
              <a:defRPr sz="2000" baseline="0">
                <a:solidFill>
                  <a:schemeClr val="bg1">
                    <a:lumMod val="95000"/>
                  </a:schemeClr>
                </a:solidFill>
                <a:latin typeface="Calibri" panose="020F0502020204030204" pitchFamily="34" charset="0"/>
                <a:cs typeface="Calibri" panose="020F0502020204030204" pitchFamily="34" charset="0"/>
              </a:defRPr>
            </a:lvl1pPr>
            <a:lvl2pPr marL="0" indent="0" algn="l">
              <a:spcBef>
                <a:spcPts val="0"/>
              </a:spcBef>
              <a:buNone/>
              <a:defRPr sz="1800" i="1">
                <a:solidFill>
                  <a:schemeClr val="accent2"/>
                </a:solidFill>
                <a:latin typeface="Arial"/>
              </a:defRPr>
            </a:lvl2pPr>
            <a:lvl3pPr marL="0" indent="0" algn="l">
              <a:spcBef>
                <a:spcPts val="0"/>
              </a:spcBef>
              <a:buNone/>
              <a:defRPr sz="1600" i="1">
                <a:solidFill>
                  <a:schemeClr val="accent2"/>
                </a:solidFill>
                <a:latin typeface="Arial"/>
              </a:defRPr>
            </a:lvl3pPr>
            <a:lvl4pPr marL="628650" indent="0" algn="ctr">
              <a:buNone/>
              <a:defRPr/>
            </a:lvl4pPr>
            <a:lvl5pPr marL="803275" indent="0" algn="ctr">
              <a:buNone/>
              <a:defRPr/>
            </a:lvl5pPr>
          </a:lstStyle>
          <a:p>
            <a:pPr lvl="0"/>
            <a:r>
              <a:rPr lang="en-US" dirty="0"/>
              <a:t>Click and Add Speaker Info</a:t>
            </a:r>
          </a:p>
        </p:txBody>
      </p:sp>
      <p:sp>
        <p:nvSpPr>
          <p:cNvPr id="13" name="Text Placeholder 15">
            <a:extLst>
              <a:ext uri="{FF2B5EF4-FFF2-40B4-BE49-F238E27FC236}">
                <a16:creationId xmlns:a16="http://schemas.microsoft.com/office/drawing/2014/main" id="{72A757B1-48AC-C543-9304-501E5481934F}"/>
              </a:ext>
            </a:extLst>
          </p:cNvPr>
          <p:cNvSpPr>
            <a:spLocks noGrp="1"/>
          </p:cNvSpPr>
          <p:nvPr>
            <p:ph type="body" sz="quarter" idx="20" hasCustomPrompt="1"/>
          </p:nvPr>
        </p:nvSpPr>
        <p:spPr>
          <a:xfrm>
            <a:off x="443736" y="1941254"/>
            <a:ext cx="7102283" cy="697986"/>
          </a:xfrm>
          <a:prstGeom prst="rect">
            <a:avLst/>
          </a:prstGeom>
        </p:spPr>
        <p:txBody>
          <a:bodyPr lIns="91440" tIns="91440" rIns="91440" bIns="91440" anchor="ctr" anchorCtr="0">
            <a:noAutofit/>
          </a:bodyPr>
          <a:lstStyle>
            <a:lvl1pPr marL="0" indent="0" algn="l">
              <a:lnSpc>
                <a:spcPts val="3200"/>
              </a:lnSpc>
              <a:spcBef>
                <a:spcPts val="0"/>
              </a:spcBef>
              <a:spcAft>
                <a:spcPts val="0"/>
              </a:spcAft>
              <a:buNone/>
              <a:defRPr sz="3200" baseline="0">
                <a:solidFill>
                  <a:schemeClr val="bg1">
                    <a:lumMod val="95000"/>
                  </a:schemeClr>
                </a:solidFill>
                <a:latin typeface="Calibri" panose="020F0502020204030204" pitchFamily="34" charset="0"/>
                <a:cs typeface="Calibri" panose="020F0502020204030204" pitchFamily="34" charset="0"/>
              </a:defRPr>
            </a:lvl1pPr>
            <a:lvl2pPr marL="0" indent="0" algn="l">
              <a:spcBef>
                <a:spcPts val="0"/>
              </a:spcBef>
              <a:buNone/>
              <a:defRPr sz="1800" i="1">
                <a:solidFill>
                  <a:schemeClr val="accent2"/>
                </a:solidFill>
                <a:latin typeface="Arial"/>
              </a:defRPr>
            </a:lvl2pPr>
            <a:lvl3pPr marL="0" indent="0" algn="l">
              <a:spcBef>
                <a:spcPts val="0"/>
              </a:spcBef>
              <a:buNone/>
              <a:defRPr sz="1600" i="1">
                <a:solidFill>
                  <a:schemeClr val="accent2"/>
                </a:solidFill>
                <a:latin typeface="Arial"/>
              </a:defRPr>
            </a:lvl3pPr>
            <a:lvl4pPr marL="628650" indent="0" algn="ctr">
              <a:buNone/>
              <a:defRPr/>
            </a:lvl4pPr>
            <a:lvl5pPr marL="803275" indent="0" algn="ctr">
              <a:buNone/>
              <a:defRPr/>
            </a:lvl5pPr>
          </a:lstStyle>
          <a:p>
            <a:pPr lvl="0"/>
            <a:r>
              <a:rPr lang="en-US" dirty="0"/>
              <a:t>Click and Add Speaker Info</a:t>
            </a:r>
          </a:p>
        </p:txBody>
      </p:sp>
      <p:pic>
        <p:nvPicPr>
          <p:cNvPr id="4" name="Picture 3">
            <a:extLst>
              <a:ext uri="{FF2B5EF4-FFF2-40B4-BE49-F238E27FC236}">
                <a16:creationId xmlns:a16="http://schemas.microsoft.com/office/drawing/2014/main" id="{1022598A-496A-1146-848B-8BF2B9EB5FA7}"/>
              </a:ext>
            </a:extLst>
          </p:cNvPr>
          <p:cNvPicPr>
            <a:picLocks noChangeAspect="1"/>
          </p:cNvPicPr>
          <p:nvPr userDrawn="1"/>
        </p:nvPicPr>
        <p:blipFill>
          <a:blip r:embed="rId3"/>
          <a:stretch>
            <a:fillRect/>
          </a:stretch>
        </p:blipFill>
        <p:spPr>
          <a:xfrm>
            <a:off x="4403066" y="6113700"/>
            <a:ext cx="1804737" cy="457200"/>
          </a:xfrm>
          <a:prstGeom prst="rect">
            <a:avLst/>
          </a:prstGeom>
        </p:spPr>
      </p:pic>
      <p:sp>
        <p:nvSpPr>
          <p:cNvPr id="2" name="Rectangle 1">
            <a:extLst>
              <a:ext uri="{FF2B5EF4-FFF2-40B4-BE49-F238E27FC236}">
                <a16:creationId xmlns:a16="http://schemas.microsoft.com/office/drawing/2014/main" id="{7F8422C6-002E-6F47-9669-A9F70F84BC1A}"/>
              </a:ext>
            </a:extLst>
          </p:cNvPr>
          <p:cNvSpPr/>
          <p:nvPr userDrawn="1"/>
        </p:nvSpPr>
        <p:spPr>
          <a:xfrm>
            <a:off x="7894053" y="6239274"/>
            <a:ext cx="1210354"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6BD1B3C-4A69-7143-8DCA-B3A49AE6D908}"/>
              </a:ext>
            </a:extLst>
          </p:cNvPr>
          <p:cNvPicPr>
            <a:picLocks noChangeAspect="1"/>
          </p:cNvPicPr>
          <p:nvPr userDrawn="1"/>
        </p:nvPicPr>
        <p:blipFill>
          <a:blip r:embed="rId4"/>
          <a:stretch>
            <a:fillRect/>
          </a:stretch>
        </p:blipFill>
        <p:spPr>
          <a:xfrm>
            <a:off x="6838460" y="6070116"/>
            <a:ext cx="1984186" cy="548640"/>
          </a:xfrm>
          <a:prstGeom prst="rect">
            <a:avLst/>
          </a:prstGeom>
        </p:spPr>
      </p:pic>
    </p:spTree>
    <p:extLst>
      <p:ext uri="{BB962C8B-B14F-4D97-AF65-F5344CB8AC3E}">
        <p14:creationId xmlns:p14="http://schemas.microsoft.com/office/powerpoint/2010/main" val="3674458193"/>
      </p:ext>
    </p:extLst>
  </p:cSld>
  <p:clrMapOvr>
    <a:masterClrMapping/>
  </p:clrMapOvr>
  <p:transition spd="slow"/>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Open White ">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F3F9F6-24A5-064D-99F4-2ADF98E5FC53}"/>
              </a:ext>
            </a:extLst>
          </p:cNvPr>
          <p:cNvSpPr/>
          <p:nvPr userDrawn="1"/>
        </p:nvSpPr>
        <p:spPr>
          <a:xfrm>
            <a:off x="0" y="2133609"/>
            <a:ext cx="9144000" cy="2587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7866987"/>
      </p:ext>
    </p:extLst>
  </p:cSld>
  <p:clrMapOvr>
    <a:masterClrMapping/>
  </p:clrMapOvr>
  <p:transition spd="slow"/>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66" name="Rectangle 65"/>
          <p:cNvSpPr/>
          <p:nvPr/>
        </p:nvSpPr>
        <p:spPr>
          <a:xfrm>
            <a:off x="0" y="1234258"/>
            <a:ext cx="9162288" cy="56174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323850" y="374417"/>
            <a:ext cx="8503918" cy="584775"/>
          </a:xfrm>
          <a:prstGeom prst="rect">
            <a:avLst/>
          </a:prstGeom>
        </p:spPr>
        <p:txBody>
          <a:bodyPr wrap="square" lIns="91440" anchor="ctr">
            <a:spAutoFit/>
          </a:bodyPr>
          <a:lstStyle/>
          <a:p>
            <a:pPr defTabSz="457200">
              <a:spcAft>
                <a:spcPts val="0"/>
              </a:spcAft>
            </a:pPr>
            <a:r>
              <a:rPr lang="en-US" sz="3200" cap="none" baseline="0" dirty="0">
                <a:solidFill>
                  <a:schemeClr val="bg1"/>
                </a:solidFill>
                <a:latin typeface="Calibri" panose="020F0502020204030204" pitchFamily="34" charset="0"/>
                <a:ea typeface="ＭＳ Ｐゴシック" pitchFamily="-108" charset="-128"/>
                <a:cs typeface="Calibri" panose="020F0502020204030204" pitchFamily="34" charset="0"/>
              </a:rPr>
              <a:t>Disclosures</a:t>
            </a:r>
          </a:p>
        </p:txBody>
      </p:sp>
      <p:sp>
        <p:nvSpPr>
          <p:cNvPr id="2" name="Title 1"/>
          <p:cNvSpPr>
            <a:spLocks noGrp="1"/>
          </p:cNvSpPr>
          <p:nvPr>
            <p:ph type="title" hasCustomPrompt="1"/>
          </p:nvPr>
        </p:nvSpPr>
        <p:spPr>
          <a:xfrm>
            <a:off x="323850" y="1688442"/>
            <a:ext cx="8515350" cy="3739896"/>
          </a:xfrm>
          <a:prstGeom prst="rect">
            <a:avLst/>
          </a:prstGeom>
        </p:spPr>
        <p:txBody>
          <a:bodyPr anchor="t" anchorCtr="0">
            <a:normAutofit/>
          </a:bodyPr>
          <a:lstStyle>
            <a:lvl1pPr algn="l">
              <a:defRPr sz="2800" baseline="0">
                <a:solidFill>
                  <a:schemeClr val="bg1"/>
                </a:solidFill>
                <a:latin typeface="Calibri" panose="020F0502020204030204" pitchFamily="34" charset="0"/>
                <a:cs typeface="Calibri" panose="020F0502020204030204" pitchFamily="34" charset="0"/>
              </a:defRPr>
            </a:lvl1pPr>
          </a:lstStyle>
          <a:p>
            <a:r>
              <a:rPr lang="en-US" dirty="0"/>
              <a:t>Type in Speaker name, disclosure information</a:t>
            </a:r>
          </a:p>
        </p:txBody>
      </p:sp>
      <p:cxnSp>
        <p:nvCxnSpPr>
          <p:cNvPr id="9" name="Straight Connector 8"/>
          <p:cNvCxnSpPr/>
          <p:nvPr/>
        </p:nvCxnSpPr>
        <p:spPr>
          <a:xfrm>
            <a:off x="1" y="1227648"/>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5029199"/>
            <a:ext cx="9162289" cy="1832458"/>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832458"/>
          </a:xfrm>
          <a:prstGeom prst="rect">
            <a:avLst/>
          </a:prstGeom>
        </p:spPr>
      </p:pic>
      <p:sp>
        <p:nvSpPr>
          <p:cNvPr id="2" name="Title 1"/>
          <p:cNvSpPr>
            <a:spLocks noGrp="1"/>
          </p:cNvSpPr>
          <p:nvPr>
            <p:ph type="title" hasCustomPrompt="1"/>
          </p:nvPr>
        </p:nvSpPr>
        <p:spPr>
          <a:xfrm>
            <a:off x="0" y="2802885"/>
            <a:ext cx="9144000" cy="1137666"/>
          </a:xfrm>
          <a:prstGeom prst="rect">
            <a:avLst/>
          </a:prstGeom>
        </p:spPr>
        <p:txBody>
          <a:bodyPr lIns="91440" tIns="45720" rIns="91440" bIns="45720" anchor="ctr">
            <a:normAutofit/>
          </a:bodyPr>
          <a:lstStyle>
            <a:lvl1pPr algn="ctr">
              <a:defRPr sz="3200" b="1" cap="none">
                <a:solidFill>
                  <a:srgbClr val="003A78"/>
                </a:solidFill>
                <a:latin typeface="Calibri" panose="020F0502020204030204" pitchFamily="34" charset="0"/>
                <a:cs typeface="Calibri" panose="020F0502020204030204" pitchFamily="34" charset="0"/>
              </a:defRPr>
            </a:lvl1pPr>
          </a:lstStyle>
          <a:p>
            <a:r>
              <a:rPr lang="en-US" dirty="0"/>
              <a:t>Click To Edit Section Title</a:t>
            </a:r>
          </a:p>
        </p:txBody>
      </p:sp>
      <p:cxnSp>
        <p:nvCxnSpPr>
          <p:cNvPr id="9" name="Straight Connector 8"/>
          <p:cNvCxnSpPr/>
          <p:nvPr/>
        </p:nvCxnSpPr>
        <p:spPr>
          <a:xfrm>
            <a:off x="1" y="1834421"/>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 y="5037619"/>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6339042"/>
      </p:ext>
    </p:extLst>
  </p:cSld>
  <p:clrMapOvr>
    <a:masterClrMapping/>
  </p:clrMapOvr>
  <p:transition spd="slow"/>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Slid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baseline="0">
                <a:solidFill>
                  <a:schemeClr val="bg1"/>
                </a:solidFill>
                <a:latin typeface="Calibri" panose="020F0502020204030204" pitchFamily="34" charset="0"/>
                <a:cs typeface="Calibri" panose="020F0502020204030204" pitchFamily="34" charset="0"/>
              </a:defRPr>
            </a:lvl1pPr>
          </a:lstStyle>
          <a:p>
            <a:r>
              <a:rPr lang="en-US" dirty="0"/>
              <a:t>Text Slide: click to enter title</a:t>
            </a:r>
          </a:p>
        </p:txBody>
      </p:sp>
      <p:sp>
        <p:nvSpPr>
          <p:cNvPr id="13" name="Text Placeholder 5"/>
          <p:cNvSpPr>
            <a:spLocks noGrp="1"/>
          </p:cNvSpPr>
          <p:nvPr>
            <p:ph type="body" sz="quarter" idx="14" hasCustomPrompt="1"/>
          </p:nvPr>
        </p:nvSpPr>
        <p:spPr>
          <a:xfrm>
            <a:off x="323849" y="6461760"/>
            <a:ext cx="7863840" cy="320039"/>
          </a:xfrm>
          <a:prstGeom prst="rect">
            <a:avLst/>
          </a:prstGeom>
        </p:spPr>
        <p:txBody>
          <a:bodyPr vert="horz" anchor="ctr"/>
          <a:lstStyle>
            <a:lvl1pPr marL="0" indent="0" algn="l">
              <a:spcBef>
                <a:spcPts val="0"/>
              </a:spcBef>
              <a:buNone/>
              <a:defRPr sz="1400" b="1" baseline="0">
                <a:solidFill>
                  <a:srgbClr val="285078"/>
                </a:solidFill>
                <a:latin typeface="Calibri" panose="020F0502020204030204" pitchFamily="34" charset="0"/>
                <a:cs typeface="Calibri" panose="020F0502020204030204" pitchFamily="34" charset="0"/>
              </a:defRPr>
            </a:lvl1pPr>
          </a:lstStyle>
          <a:p>
            <a:pPr lvl="0"/>
            <a:r>
              <a:rPr lang="en-US" dirty="0"/>
              <a:t>Click to Add Source</a:t>
            </a:r>
          </a:p>
        </p:txBody>
      </p:sp>
      <p:sp>
        <p:nvSpPr>
          <p:cNvPr id="31" name="Content Placeholder 3"/>
          <p:cNvSpPr>
            <a:spLocks noGrp="1"/>
          </p:cNvSpPr>
          <p:nvPr>
            <p:ph sz="half" idx="2" hasCustomPrompt="1"/>
          </p:nvPr>
        </p:nvSpPr>
        <p:spPr>
          <a:xfrm>
            <a:off x="323850" y="1514139"/>
            <a:ext cx="8515350" cy="4800600"/>
          </a:xfrm>
          <a:prstGeom prst="rect">
            <a:avLst/>
          </a:prstGeom>
        </p:spPr>
        <p:txBody>
          <a:bodyPr anchor="t" anchorCtr="0">
            <a:normAutofit/>
          </a:bodyPr>
          <a:lstStyle>
            <a:lvl1pPr marL="274320" indent="-228600">
              <a:lnSpc>
                <a:spcPct val="100000"/>
              </a:lnSpc>
              <a:spcBef>
                <a:spcPts val="1600"/>
              </a:spcBef>
              <a:buClr>
                <a:srgbClr val="0070C0"/>
              </a:buClr>
              <a:buSzPct val="110000"/>
              <a:buFont typeface="Arial"/>
              <a:buChar char="•"/>
              <a:defRPr sz="2400" baseline="0">
                <a:solidFill>
                  <a:srgbClr val="000000"/>
                </a:solidFill>
                <a:latin typeface="Calibri" panose="020F0502020204030204" pitchFamily="34" charset="0"/>
                <a:cs typeface="Calibri" panose="020F0502020204030204" pitchFamily="34" charset="0"/>
              </a:defRPr>
            </a:lvl1pPr>
            <a:lvl2pPr marL="617220" marR="0" indent="-228600" algn="l" defTabSz="914400" rtl="0" eaLnBrk="1" fontAlgn="auto" latinLnBrk="0" hangingPunct="1">
              <a:lnSpc>
                <a:spcPct val="100000"/>
              </a:lnSpc>
              <a:spcBef>
                <a:spcPts val="400"/>
              </a:spcBef>
              <a:spcAft>
                <a:spcPts val="0"/>
              </a:spcAft>
              <a:buClr>
                <a:schemeClr val="bg2"/>
              </a:buClr>
              <a:buSzPct val="85000"/>
              <a:buFont typeface="Lucida Grande"/>
              <a:buChar char="-"/>
              <a:tabLst/>
              <a:defRPr sz="2200" baseline="0">
                <a:solidFill>
                  <a:srgbClr val="000000"/>
                </a:solidFill>
              </a:defRPr>
            </a:lvl2pPr>
            <a:lvl3pPr marL="960120" indent="-137160">
              <a:lnSpc>
                <a:spcPct val="100000"/>
              </a:lnSpc>
              <a:spcBef>
                <a:spcPts val="400"/>
              </a:spcBef>
              <a:buClr>
                <a:schemeClr val="bg2"/>
              </a:buClr>
              <a:buSzPct val="70000"/>
              <a:defRPr sz="20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a:t>Click to enter first level text; hit return then tab for 2nd level</a:t>
            </a:r>
          </a:p>
        </p:txBody>
      </p:sp>
      <p:cxnSp>
        <p:nvCxnSpPr>
          <p:cNvPr id="32" name="Straight Connector 31"/>
          <p:cNvCxnSpPr/>
          <p:nvPr/>
        </p:nvCxnSpPr>
        <p:spPr>
          <a:xfrm>
            <a:off x="1" y="1227648"/>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866368"/>
      </p:ext>
    </p:extLst>
  </p:cSld>
  <p:clrMapOvr>
    <a:masterClrMapping/>
  </p:clrMapOvr>
  <p:transition spd="slow"/>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baseline="0">
                <a:solidFill>
                  <a:schemeClr val="bg1"/>
                </a:solidFill>
                <a:latin typeface="Calibri" panose="020F0502020204030204" pitchFamily="34" charset="0"/>
                <a:cs typeface="Calibri" panose="020F0502020204030204" pitchFamily="34" charset="0"/>
              </a:defRPr>
            </a:lvl1pPr>
          </a:lstStyle>
          <a:p>
            <a:r>
              <a:rPr lang="en-US" dirty="0"/>
              <a:t>Text and Figure Slide: click to enter title</a:t>
            </a:r>
          </a:p>
        </p:txBody>
      </p:sp>
      <p:sp>
        <p:nvSpPr>
          <p:cNvPr id="31" name="Content Placeholder 3"/>
          <p:cNvSpPr>
            <a:spLocks noGrp="1"/>
          </p:cNvSpPr>
          <p:nvPr>
            <p:ph sz="half" idx="2" hasCustomPrompt="1"/>
          </p:nvPr>
        </p:nvSpPr>
        <p:spPr>
          <a:xfrm>
            <a:off x="323849" y="1514139"/>
            <a:ext cx="4244975" cy="4800600"/>
          </a:xfrm>
          <a:prstGeom prst="rect">
            <a:avLst/>
          </a:prstGeom>
        </p:spPr>
        <p:txBody>
          <a:bodyPr anchor="t" anchorCtr="0">
            <a:normAutofit/>
          </a:bodyPr>
          <a:lstStyle>
            <a:lvl1pPr marL="274320" indent="-228600">
              <a:lnSpc>
                <a:spcPct val="100000"/>
              </a:lnSpc>
              <a:spcBef>
                <a:spcPts val="1600"/>
              </a:spcBef>
              <a:buClr>
                <a:srgbClr val="0070C0"/>
              </a:buClr>
              <a:buSzPct val="110000"/>
              <a:buFont typeface="Arial"/>
              <a:buChar char="•"/>
              <a:defRPr sz="2400" baseline="0">
                <a:solidFill>
                  <a:srgbClr val="000000"/>
                </a:solidFill>
                <a:latin typeface="Calibri" panose="020F0502020204030204" pitchFamily="34" charset="0"/>
                <a:cs typeface="Calibri" panose="020F0502020204030204" pitchFamily="34" charset="0"/>
              </a:defRPr>
            </a:lvl1pPr>
            <a:lvl2pPr marL="617220" marR="0" indent="-228600" algn="l" defTabSz="914400" rtl="0" eaLnBrk="1" fontAlgn="auto" latinLnBrk="0" hangingPunct="1">
              <a:lnSpc>
                <a:spcPct val="100000"/>
              </a:lnSpc>
              <a:spcBef>
                <a:spcPts val="400"/>
              </a:spcBef>
              <a:spcAft>
                <a:spcPts val="0"/>
              </a:spcAft>
              <a:buClr>
                <a:schemeClr val="bg2"/>
              </a:buClr>
              <a:buSzPct val="85000"/>
              <a:buFont typeface="Lucida Grande"/>
              <a:buChar char="-"/>
              <a:tabLst/>
              <a:defRPr sz="2200" baseline="0">
                <a:solidFill>
                  <a:srgbClr val="000000"/>
                </a:solidFill>
              </a:defRPr>
            </a:lvl2pPr>
            <a:lvl3pPr marL="960120" indent="-137160">
              <a:lnSpc>
                <a:spcPct val="100000"/>
              </a:lnSpc>
              <a:spcBef>
                <a:spcPts val="400"/>
              </a:spcBef>
              <a:buClr>
                <a:schemeClr val="bg2"/>
              </a:buClr>
              <a:buSzPct val="70000"/>
              <a:defRPr sz="20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a:t>Click to enter first level text</a:t>
            </a:r>
          </a:p>
        </p:txBody>
      </p:sp>
      <p:cxnSp>
        <p:nvCxnSpPr>
          <p:cNvPr id="32" name="Straight Connector 31"/>
          <p:cNvCxnSpPr/>
          <p:nvPr/>
        </p:nvCxnSpPr>
        <p:spPr>
          <a:xfrm>
            <a:off x="1" y="1227648"/>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3" name="Text Placeholder 5"/>
          <p:cNvSpPr>
            <a:spLocks noGrp="1"/>
          </p:cNvSpPr>
          <p:nvPr>
            <p:ph type="body" sz="quarter" idx="14" hasCustomPrompt="1"/>
          </p:nvPr>
        </p:nvSpPr>
        <p:spPr>
          <a:xfrm>
            <a:off x="323850" y="6461760"/>
            <a:ext cx="7863840" cy="320039"/>
          </a:xfrm>
          <a:prstGeom prst="rect">
            <a:avLst/>
          </a:prstGeom>
        </p:spPr>
        <p:txBody>
          <a:bodyPr vert="horz" anchor="ctr"/>
          <a:lstStyle>
            <a:lvl1pPr marL="0" indent="0" algn="l">
              <a:spcBef>
                <a:spcPts val="0"/>
              </a:spcBef>
              <a:buNone/>
              <a:defRPr sz="1400" b="1" baseline="0">
                <a:solidFill>
                  <a:srgbClr val="285078"/>
                </a:solidFill>
                <a:latin typeface="Calibri" panose="020F0502020204030204" pitchFamily="34" charset="0"/>
                <a:cs typeface="Calibri" panose="020F0502020204030204" pitchFamily="34" charset="0"/>
              </a:defRPr>
            </a:lvl1pPr>
          </a:lstStyle>
          <a:p>
            <a:pPr lvl="0"/>
            <a:r>
              <a:rPr lang="en-US" dirty="0"/>
              <a:t>Click to Add Source</a:t>
            </a:r>
          </a:p>
        </p:txBody>
      </p:sp>
    </p:spTree>
    <p:extLst>
      <p:ext uri="{BB962C8B-B14F-4D97-AF65-F5344CB8AC3E}">
        <p14:creationId xmlns:p14="http://schemas.microsoft.com/office/powerpoint/2010/main" val="2067622040"/>
      </p:ext>
    </p:extLst>
  </p:cSld>
  <p:clrMapOvr>
    <a:masterClrMapping/>
  </p:clrMapOvr>
  <p:transition spd="slow"/>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baseline="0">
                <a:solidFill>
                  <a:schemeClr val="bg1"/>
                </a:solidFill>
                <a:latin typeface="Calibri" panose="020F0502020204030204" pitchFamily="34" charset="0"/>
                <a:cs typeface="Calibri" panose="020F0502020204030204" pitchFamily="34" charset="0"/>
              </a:defRPr>
            </a:lvl1pPr>
          </a:lstStyle>
          <a:p>
            <a:r>
              <a:rPr lang="en-US" dirty="0"/>
              <a:t>Graph/Table/Image: click to add title</a:t>
            </a:r>
          </a:p>
        </p:txBody>
      </p:sp>
      <p:cxnSp>
        <p:nvCxnSpPr>
          <p:cNvPr id="35" name="Straight Connector 34"/>
          <p:cNvCxnSpPr/>
          <p:nvPr/>
        </p:nvCxnSpPr>
        <p:spPr>
          <a:xfrm>
            <a:off x="1" y="1227648"/>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6" name="Text Placeholder 5"/>
          <p:cNvSpPr>
            <a:spLocks noGrp="1"/>
          </p:cNvSpPr>
          <p:nvPr>
            <p:ph type="body" sz="quarter" idx="14" hasCustomPrompt="1"/>
          </p:nvPr>
        </p:nvSpPr>
        <p:spPr>
          <a:xfrm>
            <a:off x="323850" y="6461760"/>
            <a:ext cx="7863840" cy="320039"/>
          </a:xfrm>
          <a:prstGeom prst="rect">
            <a:avLst/>
          </a:prstGeom>
        </p:spPr>
        <p:txBody>
          <a:bodyPr vert="horz" anchor="ctr"/>
          <a:lstStyle>
            <a:lvl1pPr marL="0" indent="0" algn="l">
              <a:spcBef>
                <a:spcPts val="0"/>
              </a:spcBef>
              <a:buNone/>
              <a:defRPr sz="1400" b="1" baseline="0">
                <a:solidFill>
                  <a:srgbClr val="285078"/>
                </a:solidFill>
                <a:latin typeface="Calibri" panose="020F0502020204030204" pitchFamily="34" charset="0"/>
                <a:cs typeface="Calibri" panose="020F0502020204030204" pitchFamily="34" charset="0"/>
              </a:defRPr>
            </a:lvl1pPr>
          </a:lstStyle>
          <a:p>
            <a:pPr lvl="0"/>
            <a:r>
              <a:rPr lang="en-US" dirty="0"/>
              <a:t>Click to Add Source</a:t>
            </a:r>
          </a:p>
        </p:txBody>
      </p:sp>
    </p:spTree>
  </p:cSld>
  <p:clrMapOvr>
    <a:masterClrMapping/>
  </p:clrMapOvr>
  <p:transition spd="slow"/>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a:solidFill>
                  <a:schemeClr val="bg1"/>
                </a:solidFill>
                <a:latin typeface="Calibri" panose="020F0502020204030204" pitchFamily="34" charset="0"/>
                <a:cs typeface="Calibri" panose="020F0502020204030204" pitchFamily="34" charset="0"/>
              </a:defRPr>
            </a:lvl1pPr>
          </a:lstStyle>
          <a:p>
            <a:r>
              <a:rPr lang="en-US" dirty="0"/>
              <a:t>Data Slide: click to add title</a:t>
            </a:r>
          </a:p>
        </p:txBody>
      </p:sp>
      <p:sp>
        <p:nvSpPr>
          <p:cNvPr id="3" name="Rectangle 2"/>
          <p:cNvSpPr/>
          <p:nvPr/>
        </p:nvSpPr>
        <p:spPr>
          <a:xfrm>
            <a:off x="0" y="1227668"/>
            <a:ext cx="9162288" cy="50292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cxnSp>
        <p:nvCxnSpPr>
          <p:cNvPr id="32" name="Straight Connector 31"/>
          <p:cNvCxnSpPr/>
          <p:nvPr/>
        </p:nvCxnSpPr>
        <p:spPr>
          <a:xfrm>
            <a:off x="1" y="1227648"/>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4" name="Text Placeholder 5"/>
          <p:cNvSpPr>
            <a:spLocks noGrp="1"/>
          </p:cNvSpPr>
          <p:nvPr>
            <p:ph type="body" sz="quarter" idx="15" hasCustomPrompt="1"/>
          </p:nvPr>
        </p:nvSpPr>
        <p:spPr>
          <a:xfrm>
            <a:off x="318914" y="1254758"/>
            <a:ext cx="8503916" cy="457195"/>
          </a:xfrm>
          <a:prstGeom prst="rect">
            <a:avLst/>
          </a:prstGeom>
        </p:spPr>
        <p:txBody>
          <a:bodyPr vert="horz" anchor="ctr"/>
          <a:lstStyle>
            <a:lvl1pPr marL="0" indent="0" algn="l">
              <a:spcBef>
                <a:spcPts val="0"/>
              </a:spcBef>
              <a:buNone/>
              <a:defRPr sz="2000" b="0" baseline="0">
                <a:solidFill>
                  <a:schemeClr val="bg1"/>
                </a:solidFill>
                <a:latin typeface="Calibri" panose="020F0502020204030204" pitchFamily="34" charset="0"/>
                <a:cs typeface="Calibri" panose="020F0502020204030204" pitchFamily="34" charset="0"/>
              </a:defRPr>
            </a:lvl1pPr>
          </a:lstStyle>
          <a:p>
            <a:pPr lvl="0"/>
            <a:r>
              <a:rPr lang="en-US" dirty="0"/>
              <a:t>Click to Add Title </a:t>
            </a:r>
          </a:p>
        </p:txBody>
      </p:sp>
      <p:sp>
        <p:nvSpPr>
          <p:cNvPr id="37" name="Text Placeholder 5"/>
          <p:cNvSpPr>
            <a:spLocks noGrp="1"/>
          </p:cNvSpPr>
          <p:nvPr>
            <p:ph type="body" sz="quarter" idx="16" hasCustomPrompt="1"/>
          </p:nvPr>
        </p:nvSpPr>
        <p:spPr>
          <a:xfrm>
            <a:off x="323890" y="6461765"/>
            <a:ext cx="7863840" cy="320034"/>
          </a:xfrm>
          <a:prstGeom prst="rect">
            <a:avLst/>
          </a:prstGeom>
        </p:spPr>
        <p:txBody>
          <a:bodyPr vert="horz" anchor="ctr"/>
          <a:lstStyle>
            <a:lvl1pPr marL="0" indent="0" algn="l">
              <a:spcBef>
                <a:spcPts val="0"/>
              </a:spcBef>
              <a:buNone/>
              <a:defRPr sz="1400" b="1" baseline="0">
                <a:solidFill>
                  <a:srgbClr val="285078"/>
                </a:solidFill>
                <a:latin typeface="Calibri" panose="020F0502020204030204" pitchFamily="34" charset="0"/>
                <a:cs typeface="Calibri" panose="020F0502020204030204" pitchFamily="34" charset="0"/>
              </a:defRPr>
            </a:lvl1pPr>
          </a:lstStyle>
          <a:p>
            <a:pPr lvl="0"/>
            <a:r>
              <a:rPr lang="en-US" dirty="0"/>
              <a:t>Click to Add Source</a:t>
            </a:r>
          </a:p>
        </p:txBody>
      </p:sp>
    </p:spTree>
    <p:extLst>
      <p:ext uri="{BB962C8B-B14F-4D97-AF65-F5344CB8AC3E}">
        <p14:creationId xmlns:p14="http://schemas.microsoft.com/office/powerpoint/2010/main" val="428485266"/>
      </p:ext>
    </p:extLst>
  </p:cSld>
  <p:clrMapOvr>
    <a:masterClrMapping/>
  </p:clrMapOvr>
  <p:transition spd="slow"/>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Graphic Blu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baseline="0">
                <a:solidFill>
                  <a:schemeClr val="bg1"/>
                </a:solidFill>
                <a:latin typeface="Calibri" panose="020F0502020204030204" pitchFamily="34" charset="0"/>
                <a:cs typeface="Calibri" panose="020F0502020204030204" pitchFamily="34" charset="0"/>
              </a:defRPr>
            </a:lvl1pPr>
          </a:lstStyle>
          <a:p>
            <a:r>
              <a:rPr lang="en-US" dirty="0"/>
              <a:t>Graph/Image/Table/Blue: click to add title</a:t>
            </a:r>
          </a:p>
        </p:txBody>
      </p:sp>
      <p:sp>
        <p:nvSpPr>
          <p:cNvPr id="66" name="Rectangle 65"/>
          <p:cNvSpPr/>
          <p:nvPr/>
        </p:nvSpPr>
        <p:spPr>
          <a:xfrm>
            <a:off x="0" y="1219199"/>
            <a:ext cx="9162288" cy="56692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1" y="1227648"/>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1" name="Text Placeholder 5"/>
          <p:cNvSpPr>
            <a:spLocks noGrp="1"/>
          </p:cNvSpPr>
          <p:nvPr>
            <p:ph type="body" sz="quarter" idx="14" hasCustomPrompt="1"/>
          </p:nvPr>
        </p:nvSpPr>
        <p:spPr>
          <a:xfrm>
            <a:off x="323850" y="6461760"/>
            <a:ext cx="7863840" cy="320039"/>
          </a:xfrm>
          <a:prstGeom prst="rect">
            <a:avLst/>
          </a:prstGeom>
        </p:spPr>
        <p:txBody>
          <a:bodyPr vert="horz" anchor="ctr"/>
          <a:lstStyle>
            <a:lvl1pPr marL="0" indent="0" algn="l">
              <a:spcBef>
                <a:spcPts val="0"/>
              </a:spcBef>
              <a:buNone/>
              <a:defRPr sz="1400" b="1" baseline="0">
                <a:solidFill>
                  <a:schemeClr val="bg1"/>
                </a:solidFill>
                <a:latin typeface="Calibri" panose="020F0502020204030204" pitchFamily="34" charset="0"/>
                <a:cs typeface="Calibri" panose="020F0502020204030204" pitchFamily="34" charset="0"/>
              </a:defRPr>
            </a:lvl1pPr>
          </a:lstStyle>
          <a:p>
            <a:pPr lvl="0"/>
            <a:r>
              <a:rPr lang="en-US" dirty="0"/>
              <a:t>Click to Add Source</a:t>
            </a:r>
          </a:p>
        </p:txBody>
      </p:sp>
    </p:spTree>
    <p:extLst>
      <p:ext uri="{BB962C8B-B14F-4D97-AF65-F5344CB8AC3E}">
        <p14:creationId xmlns:p14="http://schemas.microsoft.com/office/powerpoint/2010/main" val="2706548074"/>
      </p:ext>
    </p:extLst>
  </p:cSld>
  <p:clrMapOvr>
    <a:masterClrMapping/>
  </p:clrMapOvr>
  <p:transition spd="slow"/>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pen Blue_Title">
    <p:spTree>
      <p:nvGrpSpPr>
        <p:cNvPr id="1" name=""/>
        <p:cNvGrpSpPr/>
        <p:nvPr/>
      </p:nvGrpSpPr>
      <p:grpSpPr>
        <a:xfrm>
          <a:off x="0" y="0"/>
          <a:ext cx="0" cy="0"/>
          <a:chOff x="0" y="0"/>
          <a:chExt cx="0" cy="0"/>
        </a:xfrm>
      </p:grpSpPr>
      <p:pic>
        <p:nvPicPr>
          <p:cNvPr id="3" name="Picture 2"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9155137" cy="6880688"/>
          </a:xfrm>
          <a:prstGeom prst="rect">
            <a:avLst/>
          </a:prstGeom>
        </p:spPr>
      </p:pic>
      <p:sp>
        <p:nvSpPr>
          <p:cNvPr id="98" name="Title 1"/>
          <p:cNvSpPr>
            <a:spLocks noGrp="1"/>
          </p:cNvSpPr>
          <p:nvPr>
            <p:ph type="title" hasCustomPrompt="1"/>
          </p:nvPr>
        </p:nvSpPr>
        <p:spPr>
          <a:xfrm>
            <a:off x="323850" y="153200"/>
            <a:ext cx="8497062" cy="1091184"/>
          </a:xfrm>
          <a:prstGeom prst="rect">
            <a:avLst/>
          </a:prstGeom>
        </p:spPr>
        <p:txBody>
          <a:bodyPr anchor="ctr" anchorCtr="0">
            <a:normAutofit/>
          </a:bodyPr>
          <a:lstStyle>
            <a:lvl1pPr algn="l">
              <a:defRPr sz="3200" baseline="0">
                <a:solidFill>
                  <a:schemeClr val="bg1"/>
                </a:solidFill>
                <a:latin typeface="Calibri" panose="020F0502020204030204" pitchFamily="34" charset="0"/>
                <a:cs typeface="Calibri" panose="020F0502020204030204" pitchFamily="34" charset="0"/>
              </a:defRPr>
            </a:lvl1pPr>
          </a:lstStyle>
          <a:p>
            <a:r>
              <a:rPr lang="en-US" dirty="0"/>
              <a:t>Open Blue Layout: click to add title</a:t>
            </a:r>
          </a:p>
        </p:txBody>
      </p:sp>
      <p:sp>
        <p:nvSpPr>
          <p:cNvPr id="14" name="Text Placeholder 5"/>
          <p:cNvSpPr>
            <a:spLocks noGrp="1"/>
          </p:cNvSpPr>
          <p:nvPr>
            <p:ph type="body" sz="quarter" idx="14" hasCustomPrompt="1"/>
          </p:nvPr>
        </p:nvSpPr>
        <p:spPr>
          <a:xfrm>
            <a:off x="323850" y="6461760"/>
            <a:ext cx="7863840" cy="320039"/>
          </a:xfrm>
          <a:prstGeom prst="rect">
            <a:avLst/>
          </a:prstGeom>
        </p:spPr>
        <p:txBody>
          <a:bodyPr vert="horz" anchor="ctr"/>
          <a:lstStyle>
            <a:lvl1pPr marL="0" indent="0" algn="l">
              <a:spcBef>
                <a:spcPts val="0"/>
              </a:spcBef>
              <a:buNone/>
              <a:defRPr sz="1400" b="1" baseline="0">
                <a:solidFill>
                  <a:srgbClr val="FFFFFF"/>
                </a:solidFill>
                <a:latin typeface="Calibri" panose="020F0502020204030204" pitchFamily="34" charset="0"/>
                <a:cs typeface="Calibri" panose="020F0502020204030204" pitchFamily="34" charset="0"/>
              </a:defRPr>
            </a:lvl1pPr>
          </a:lstStyle>
          <a:p>
            <a:pPr lvl="0"/>
            <a:r>
              <a:rPr lang="en-US" dirty="0"/>
              <a:t>Click to Add Source</a:t>
            </a:r>
          </a:p>
        </p:txBody>
      </p:sp>
    </p:spTree>
    <p:extLst>
      <p:ext uri="{BB962C8B-B14F-4D97-AF65-F5344CB8AC3E}">
        <p14:creationId xmlns:p14="http://schemas.microsoft.com/office/powerpoint/2010/main" val="2819125834"/>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BB4609-7EC4-BB47-92FB-19F9540A2591}"/>
              </a:ext>
            </a:extLst>
          </p:cNvPr>
          <p:cNvPicPr>
            <a:picLocks noChangeAspect="1"/>
          </p:cNvPicPr>
          <p:nvPr userDrawn="1"/>
        </p:nvPicPr>
        <p:blipFill>
          <a:blip r:embed="rId12"/>
          <a:stretch>
            <a:fillRect/>
          </a:stretch>
        </p:blipFill>
        <p:spPr>
          <a:xfrm>
            <a:off x="7930660" y="6502400"/>
            <a:ext cx="1155691" cy="319556"/>
          </a:xfrm>
          <a:prstGeom prst="rect">
            <a:avLst/>
          </a:prstGeom>
        </p:spPr>
      </p:pic>
    </p:spTree>
  </p:cSld>
  <p:clrMap bg1="lt1" tx1="dk1" bg2="lt2" tx2="dk2" accent1="accent1" accent2="accent2" accent3="accent3" accent4="accent4" accent5="accent5" accent6="accent6" hlink="hlink" folHlink="folHlink"/>
  <p:sldLayoutIdLst>
    <p:sldLayoutId id="2147483742" r:id="rId1"/>
    <p:sldLayoutId id="2147483694" r:id="rId2"/>
    <p:sldLayoutId id="2147483695" r:id="rId3"/>
    <p:sldLayoutId id="2147483697" r:id="rId4"/>
    <p:sldLayoutId id="2147483698" r:id="rId5"/>
    <p:sldLayoutId id="2147483699" r:id="rId6"/>
    <p:sldLayoutId id="2147483700" r:id="rId7"/>
    <p:sldLayoutId id="2147483707" r:id="rId8"/>
    <p:sldLayoutId id="2147483728" r:id="rId9"/>
    <p:sldLayoutId id="2147483735" r:id="rId10"/>
  </p:sldLayoutIdLst>
  <p:transition spd="slow"/>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751" y="563832"/>
            <a:ext cx="8176863" cy="731520"/>
          </a:xfrm>
        </p:spPr>
        <p:txBody>
          <a:bodyPr>
            <a:normAutofit/>
          </a:bodyPr>
          <a:lstStyle/>
          <a:p>
            <a:r>
              <a:rPr lang="en-US" sz="4000" i="1" dirty="0"/>
              <a:t>SARS-CoV-2 and COVID-19</a:t>
            </a:r>
          </a:p>
        </p:txBody>
      </p:sp>
      <p:sp>
        <p:nvSpPr>
          <p:cNvPr id="5" name="Text Placeholder 4">
            <a:extLst>
              <a:ext uri="{FF2B5EF4-FFF2-40B4-BE49-F238E27FC236}">
                <a16:creationId xmlns:a16="http://schemas.microsoft.com/office/drawing/2014/main" id="{C21979F4-E09C-4F40-A2BC-1B62E96FA4B4}"/>
              </a:ext>
            </a:extLst>
          </p:cNvPr>
          <p:cNvSpPr>
            <a:spLocks noGrp="1"/>
          </p:cNvSpPr>
          <p:nvPr>
            <p:ph type="body" sz="quarter" idx="18"/>
          </p:nvPr>
        </p:nvSpPr>
        <p:spPr>
          <a:noFill/>
        </p:spPr>
        <p:txBody>
          <a:bodyPr/>
          <a:lstStyle/>
          <a:p>
            <a:pPr>
              <a:lnSpc>
                <a:spcPts val="2600"/>
              </a:lnSpc>
            </a:pPr>
            <a:r>
              <a:rPr lang="en-US" dirty="0"/>
              <a:t>David H. Spach, MD</a:t>
            </a:r>
            <a:br>
              <a:rPr lang="en-US" dirty="0"/>
            </a:br>
            <a:r>
              <a:rPr lang="en-US" dirty="0"/>
              <a:t>Professor of Medicine</a:t>
            </a:r>
            <a:br>
              <a:rPr lang="en-US" dirty="0"/>
            </a:br>
            <a:r>
              <a:rPr lang="en-US" dirty="0"/>
              <a:t>Division of Infectious Diseases</a:t>
            </a:r>
          </a:p>
          <a:p>
            <a:pPr>
              <a:lnSpc>
                <a:spcPts val="2600"/>
              </a:lnSpc>
            </a:pPr>
            <a:r>
              <a:rPr lang="en-US" dirty="0"/>
              <a:t>University of Washington</a:t>
            </a:r>
          </a:p>
        </p:txBody>
      </p:sp>
      <p:sp>
        <p:nvSpPr>
          <p:cNvPr id="4" name="Text Placeholder 3"/>
          <p:cNvSpPr>
            <a:spLocks noGrp="1"/>
          </p:cNvSpPr>
          <p:nvPr>
            <p:ph type="body" sz="quarter" idx="14"/>
          </p:nvPr>
        </p:nvSpPr>
        <p:spPr/>
        <p:txBody>
          <a:bodyPr/>
          <a:lstStyle/>
          <a:p>
            <a:r>
              <a:rPr lang="en-US" dirty="0">
                <a:cs typeface="Arial"/>
              </a:rPr>
              <a:t>Last Updated: June 12, 2020</a:t>
            </a:r>
          </a:p>
        </p:txBody>
      </p:sp>
      <p:sp>
        <p:nvSpPr>
          <p:cNvPr id="14" name="Text Placeholder 13">
            <a:extLst>
              <a:ext uri="{FF2B5EF4-FFF2-40B4-BE49-F238E27FC236}">
                <a16:creationId xmlns:a16="http://schemas.microsoft.com/office/drawing/2014/main" id="{B9BE1034-E3C6-594C-A5D2-831D47735F4D}"/>
              </a:ext>
            </a:extLst>
          </p:cNvPr>
          <p:cNvSpPr>
            <a:spLocks noGrp="1"/>
          </p:cNvSpPr>
          <p:nvPr>
            <p:ph type="body" sz="quarter" idx="20"/>
          </p:nvPr>
        </p:nvSpPr>
        <p:spPr/>
        <p:txBody>
          <a:bodyPr/>
          <a:lstStyle/>
          <a:p>
            <a:r>
              <a:rPr lang="en-US" dirty="0" err="1"/>
              <a:t>Remdesivir</a:t>
            </a:r>
            <a:r>
              <a:rPr lang="en-US" dirty="0"/>
              <a:t>: Mechanism of Action</a:t>
            </a:r>
          </a:p>
        </p:txBody>
      </p:sp>
    </p:spTree>
    <p:extLst>
      <p:ext uri="{BB962C8B-B14F-4D97-AF65-F5344CB8AC3E}">
        <p14:creationId xmlns:p14="http://schemas.microsoft.com/office/powerpoint/2010/main" val="2815321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546138B-72B0-4C8F-AB9C-36F00871A3FB}"/>
              </a:ext>
            </a:extLst>
          </p:cNvPr>
          <p:cNvGrpSpPr/>
          <p:nvPr/>
        </p:nvGrpSpPr>
        <p:grpSpPr>
          <a:xfrm>
            <a:off x="297187" y="1346642"/>
            <a:ext cx="5623293" cy="5209605"/>
            <a:chOff x="456508" y="1346642"/>
            <a:chExt cx="5623293" cy="5209605"/>
          </a:xfrm>
        </p:grpSpPr>
        <p:pic>
          <p:nvPicPr>
            <p:cNvPr id="15" name="Picture 14" descr="A picture containing holding, small, hand, phone&#10;&#10;Description automatically generated">
              <a:extLst>
                <a:ext uri="{FF2B5EF4-FFF2-40B4-BE49-F238E27FC236}">
                  <a16:creationId xmlns:a16="http://schemas.microsoft.com/office/drawing/2014/main" id="{99D28020-F5E3-478C-8245-B18D36337BC5}"/>
                </a:ext>
              </a:extLst>
            </p:cNvPr>
            <p:cNvPicPr>
              <a:picLocks noChangeAspect="1"/>
            </p:cNvPicPr>
            <p:nvPr/>
          </p:nvPicPr>
          <p:blipFill rotWithShape="1">
            <a:blip r:embed="rId2">
              <a:alphaModFix/>
            </a:blip>
            <a:srcRect t="4930"/>
            <a:stretch/>
          </p:blipFill>
          <p:spPr>
            <a:xfrm>
              <a:off x="465385" y="1346642"/>
              <a:ext cx="5614416" cy="5209605"/>
            </a:xfrm>
            <a:prstGeom prst="rect">
              <a:avLst/>
            </a:prstGeom>
          </p:spPr>
        </p:pic>
        <p:sp>
          <p:nvSpPr>
            <p:cNvPr id="5" name="TextBox 4">
              <a:extLst>
                <a:ext uri="{FF2B5EF4-FFF2-40B4-BE49-F238E27FC236}">
                  <a16:creationId xmlns:a16="http://schemas.microsoft.com/office/drawing/2014/main" id="{413B703F-F662-4BE0-ADAC-2C20A1C30397}"/>
                </a:ext>
              </a:extLst>
            </p:cNvPr>
            <p:cNvSpPr txBox="1"/>
            <p:nvPr/>
          </p:nvSpPr>
          <p:spPr>
            <a:xfrm>
              <a:off x="2255073" y="4096761"/>
              <a:ext cx="521233" cy="215444"/>
            </a:xfrm>
            <a:prstGeom prst="rect">
              <a:avLst/>
            </a:prstGeom>
            <a:noFill/>
          </p:spPr>
          <p:txBody>
            <a:bodyPr wrap="none" lIns="0" tIns="0" rIns="0" bIns="0" rtlCol="0">
              <a:spAutoFit/>
            </a:bodyPr>
            <a:lstStyle>
              <a:defPPr>
                <a:defRPr lang="en-US"/>
              </a:defPPr>
              <a:lvl1pPr algn="ctr">
                <a:defRPr sz="850">
                  <a:effectLst>
                    <a:glow rad="152400">
                      <a:schemeClr val="bg1">
                        <a:alpha val="60000"/>
                      </a:schemeClr>
                    </a:glow>
                  </a:effectLst>
                  <a:latin typeface="Arial"/>
                </a:defRPr>
              </a:lvl1pPr>
            </a:lstStyle>
            <a:p>
              <a:r>
                <a:rPr lang="en-US" sz="1400" dirty="0">
                  <a:latin typeface="Calibri" panose="020F0502020204030204" pitchFamily="34" charset="0"/>
                  <a:cs typeface="Calibri" panose="020F0502020204030204" pitchFamily="34" charset="0"/>
                </a:rPr>
                <a:t>Fingers</a:t>
              </a:r>
            </a:p>
          </p:txBody>
        </p:sp>
        <p:sp>
          <p:nvSpPr>
            <p:cNvPr id="6" name="TextBox 5">
              <a:extLst>
                <a:ext uri="{FF2B5EF4-FFF2-40B4-BE49-F238E27FC236}">
                  <a16:creationId xmlns:a16="http://schemas.microsoft.com/office/drawing/2014/main" id="{5CA967AB-FBD5-424E-82AC-A18A0ECCD7C4}"/>
                </a:ext>
              </a:extLst>
            </p:cNvPr>
            <p:cNvSpPr txBox="1"/>
            <p:nvPr/>
          </p:nvSpPr>
          <p:spPr>
            <a:xfrm>
              <a:off x="3664747" y="4132298"/>
              <a:ext cx="514564" cy="215444"/>
            </a:xfrm>
            <a:prstGeom prst="rect">
              <a:avLst/>
            </a:prstGeom>
            <a:noFill/>
          </p:spPr>
          <p:txBody>
            <a:bodyPr wrap="none" lIns="0" tIns="0" rIns="0" bIns="0" rtlCol="0">
              <a:spAutoFit/>
            </a:bodyPr>
            <a:lstStyle>
              <a:defPPr>
                <a:defRPr lang="en-US"/>
              </a:defPPr>
              <a:lvl1pPr algn="ctr">
                <a:defRPr sz="850">
                  <a:effectLst>
                    <a:glow rad="152400">
                      <a:schemeClr val="bg1">
                        <a:alpha val="60000"/>
                      </a:schemeClr>
                    </a:glow>
                  </a:effectLst>
                  <a:latin typeface="Arial"/>
                </a:defRPr>
              </a:lvl1pPr>
            </a:lstStyle>
            <a:p>
              <a:r>
                <a:rPr lang="en-US" sz="1400" dirty="0">
                  <a:latin typeface="Calibri" panose="020F0502020204030204" pitchFamily="34" charset="0"/>
                  <a:cs typeface="Calibri" panose="020F0502020204030204" pitchFamily="34" charset="0"/>
                </a:rPr>
                <a:t>Thumb</a:t>
              </a:r>
            </a:p>
          </p:txBody>
        </p:sp>
        <p:sp>
          <p:nvSpPr>
            <p:cNvPr id="7" name="TextBox 6">
              <a:extLst>
                <a:ext uri="{FF2B5EF4-FFF2-40B4-BE49-F238E27FC236}">
                  <a16:creationId xmlns:a16="http://schemas.microsoft.com/office/drawing/2014/main" id="{807A0697-B9F7-4E02-B034-46A434045920}"/>
                </a:ext>
              </a:extLst>
            </p:cNvPr>
            <p:cNvSpPr txBox="1"/>
            <p:nvPr/>
          </p:nvSpPr>
          <p:spPr>
            <a:xfrm>
              <a:off x="3064151" y="5045111"/>
              <a:ext cx="360035" cy="215444"/>
            </a:xfrm>
            <a:prstGeom prst="rect">
              <a:avLst/>
            </a:prstGeom>
            <a:noFill/>
          </p:spPr>
          <p:txBody>
            <a:bodyPr wrap="none" lIns="0" tIns="0" rIns="0" bIns="0" rtlCol="0">
              <a:spAutoFit/>
            </a:bodyPr>
            <a:lstStyle>
              <a:defPPr>
                <a:defRPr lang="en-US"/>
              </a:defPPr>
              <a:lvl1pPr algn="ctr">
                <a:defRPr sz="850">
                  <a:effectLst>
                    <a:glow rad="152400">
                      <a:schemeClr val="bg1">
                        <a:alpha val="60000"/>
                      </a:schemeClr>
                    </a:glow>
                  </a:effectLst>
                  <a:latin typeface="Arial"/>
                </a:defRPr>
              </a:lvl1pPr>
            </a:lstStyle>
            <a:p>
              <a:r>
                <a:rPr lang="en-US" sz="1400" dirty="0">
                  <a:latin typeface="Calibri" panose="020F0502020204030204" pitchFamily="34" charset="0"/>
                  <a:cs typeface="Calibri" panose="020F0502020204030204" pitchFamily="34" charset="0"/>
                </a:rPr>
                <a:t>Palm</a:t>
              </a:r>
            </a:p>
          </p:txBody>
        </p:sp>
        <p:sp>
          <p:nvSpPr>
            <p:cNvPr id="8" name="TextBox 7">
              <a:extLst>
                <a:ext uri="{FF2B5EF4-FFF2-40B4-BE49-F238E27FC236}">
                  <a16:creationId xmlns:a16="http://schemas.microsoft.com/office/drawing/2014/main" id="{7857FDDF-4D0D-41D2-ABA6-FD0C02DF6B25}"/>
                </a:ext>
              </a:extLst>
            </p:cNvPr>
            <p:cNvSpPr txBox="1"/>
            <p:nvPr/>
          </p:nvSpPr>
          <p:spPr>
            <a:xfrm>
              <a:off x="3438356" y="3199480"/>
              <a:ext cx="351058" cy="215444"/>
            </a:xfrm>
            <a:prstGeom prst="rect">
              <a:avLst/>
            </a:prstGeom>
            <a:noFill/>
          </p:spPr>
          <p:txBody>
            <a:bodyPr wrap="none" lIns="0" tIns="0" rIns="0" bIns="0" rtlCol="0">
              <a:spAutoFit/>
            </a:bodyPr>
            <a:lstStyle>
              <a:defPPr>
                <a:defRPr lang="en-US"/>
              </a:defPPr>
              <a:lvl1pPr algn="ctr">
                <a:defRPr sz="850">
                  <a:effectLst>
                    <a:glow rad="152400">
                      <a:schemeClr val="bg1">
                        <a:alpha val="60000"/>
                      </a:schemeClr>
                    </a:glow>
                  </a:effectLst>
                  <a:latin typeface="Arial"/>
                </a:defRPr>
              </a:lvl1pPr>
            </a:lstStyle>
            <a:p>
              <a:r>
                <a:rPr lang="en-US" sz="1400" dirty="0">
                  <a:latin typeface="Calibri" panose="020F0502020204030204" pitchFamily="34" charset="0"/>
                  <a:cs typeface="Calibri" panose="020F0502020204030204" pitchFamily="34" charset="0"/>
                </a:rPr>
                <a:t>nsp8</a:t>
              </a:r>
            </a:p>
          </p:txBody>
        </p:sp>
        <p:sp>
          <p:nvSpPr>
            <p:cNvPr id="11" name="TextBox 10">
              <a:extLst>
                <a:ext uri="{FF2B5EF4-FFF2-40B4-BE49-F238E27FC236}">
                  <a16:creationId xmlns:a16="http://schemas.microsoft.com/office/drawing/2014/main" id="{E8547326-CE7B-4512-B74F-1B12D55197D7}"/>
                </a:ext>
              </a:extLst>
            </p:cNvPr>
            <p:cNvSpPr txBox="1"/>
            <p:nvPr/>
          </p:nvSpPr>
          <p:spPr>
            <a:xfrm>
              <a:off x="3597900" y="2793874"/>
              <a:ext cx="351058" cy="215444"/>
            </a:xfrm>
            <a:prstGeom prst="rect">
              <a:avLst/>
            </a:prstGeom>
            <a:noFill/>
          </p:spPr>
          <p:txBody>
            <a:bodyPr wrap="none" lIns="0" tIns="0" rIns="0" bIns="0" rtlCol="0">
              <a:spAutoFit/>
            </a:bodyPr>
            <a:lstStyle>
              <a:defPPr>
                <a:defRPr lang="en-US"/>
              </a:defPPr>
              <a:lvl1pPr algn="ctr">
                <a:defRPr sz="850">
                  <a:effectLst>
                    <a:glow rad="152400">
                      <a:schemeClr val="bg1">
                        <a:alpha val="60000"/>
                      </a:schemeClr>
                    </a:glow>
                  </a:effectLst>
                  <a:latin typeface="Arial"/>
                </a:defRPr>
              </a:lvl1pPr>
            </a:lstStyle>
            <a:p>
              <a:r>
                <a:rPr lang="en-US" sz="1400" dirty="0">
                  <a:latin typeface="Calibri" panose="020F0502020204030204" pitchFamily="34" charset="0"/>
                  <a:cs typeface="Calibri" panose="020F0502020204030204" pitchFamily="34" charset="0"/>
                </a:rPr>
                <a:t>nsp7</a:t>
              </a:r>
            </a:p>
          </p:txBody>
        </p:sp>
        <p:sp>
          <p:nvSpPr>
            <p:cNvPr id="12" name="TextBox 11">
              <a:extLst>
                <a:ext uri="{FF2B5EF4-FFF2-40B4-BE49-F238E27FC236}">
                  <a16:creationId xmlns:a16="http://schemas.microsoft.com/office/drawing/2014/main" id="{C610495D-5A2E-4470-BD03-166B5451AB51}"/>
                </a:ext>
              </a:extLst>
            </p:cNvPr>
            <p:cNvSpPr txBox="1"/>
            <p:nvPr/>
          </p:nvSpPr>
          <p:spPr>
            <a:xfrm>
              <a:off x="456508" y="5080514"/>
              <a:ext cx="1234505" cy="215444"/>
            </a:xfrm>
            <a:prstGeom prst="rect">
              <a:avLst/>
            </a:prstGeom>
            <a:noFill/>
          </p:spPr>
          <p:txBody>
            <a:bodyPr wrap="none" lIns="0" tIns="0" rIns="0" bIns="0" rtlCol="0">
              <a:spAutoFit/>
            </a:bodyPr>
            <a:lstStyle/>
            <a:p>
              <a:pPr algn="ctr"/>
              <a:r>
                <a:rPr lang="en-US" sz="1400" b="1" dirty="0">
                  <a:latin typeface="Calibri" panose="020F0502020204030204" pitchFamily="34" charset="0"/>
                  <a:cs typeface="Calibri" panose="020F0502020204030204" pitchFamily="34" charset="0"/>
                </a:rPr>
                <a:t>(-)ssRNA, “copy”</a:t>
              </a:r>
            </a:p>
          </p:txBody>
        </p:sp>
        <p:sp>
          <p:nvSpPr>
            <p:cNvPr id="13" name="TextBox 12">
              <a:extLst>
                <a:ext uri="{FF2B5EF4-FFF2-40B4-BE49-F238E27FC236}">
                  <a16:creationId xmlns:a16="http://schemas.microsoft.com/office/drawing/2014/main" id="{C2BAEE7F-E89D-4AE7-932B-2DD0092B0A95}"/>
                </a:ext>
              </a:extLst>
            </p:cNvPr>
            <p:cNvSpPr txBox="1"/>
            <p:nvPr/>
          </p:nvSpPr>
          <p:spPr>
            <a:xfrm>
              <a:off x="4342899" y="5345916"/>
              <a:ext cx="1594347" cy="215444"/>
            </a:xfrm>
            <a:prstGeom prst="rect">
              <a:avLst/>
            </a:prstGeom>
            <a:noFill/>
          </p:spPr>
          <p:txBody>
            <a:bodyPr wrap="none" lIns="0" tIns="0" rIns="0" bIns="0" rtlCol="0">
              <a:spAutoFit/>
            </a:bodyPr>
            <a:lstStyle/>
            <a:p>
              <a:pPr algn="ctr"/>
              <a:r>
                <a:rPr lang="en-US" sz="1400" b="1" dirty="0">
                  <a:latin typeface="Calibri" panose="020F0502020204030204" pitchFamily="34" charset="0"/>
                  <a:cs typeface="Calibri" panose="020F0502020204030204" pitchFamily="34" charset="0"/>
                </a:rPr>
                <a:t>(+)ssRNA, “template”</a:t>
              </a:r>
            </a:p>
          </p:txBody>
        </p:sp>
        <p:sp>
          <p:nvSpPr>
            <p:cNvPr id="14" name="TextBox 13">
              <a:extLst>
                <a:ext uri="{FF2B5EF4-FFF2-40B4-BE49-F238E27FC236}">
                  <a16:creationId xmlns:a16="http://schemas.microsoft.com/office/drawing/2014/main" id="{E0C4DA28-05E8-4020-AB96-40CAB9B9AAD0}"/>
                </a:ext>
              </a:extLst>
            </p:cNvPr>
            <p:cNvSpPr txBox="1"/>
            <p:nvPr/>
          </p:nvSpPr>
          <p:spPr>
            <a:xfrm>
              <a:off x="1259076" y="1808974"/>
              <a:ext cx="1594347" cy="215444"/>
            </a:xfrm>
            <a:prstGeom prst="rect">
              <a:avLst/>
            </a:prstGeom>
            <a:noFill/>
          </p:spPr>
          <p:txBody>
            <a:bodyPr wrap="none" lIns="0" tIns="0" rIns="0" bIns="0" rtlCol="0">
              <a:spAutoFit/>
            </a:bodyPr>
            <a:lstStyle/>
            <a:p>
              <a:pPr algn="ctr"/>
              <a:r>
                <a:rPr lang="en-US" sz="1400" b="1" dirty="0">
                  <a:latin typeface="Calibri" panose="020F0502020204030204" pitchFamily="34" charset="0"/>
                  <a:cs typeface="Calibri" panose="020F0502020204030204" pitchFamily="34" charset="0"/>
                </a:rPr>
                <a:t>(+)ssRNA, “template”</a:t>
              </a:r>
            </a:p>
          </p:txBody>
        </p:sp>
      </p:grpSp>
      <p:sp>
        <p:nvSpPr>
          <p:cNvPr id="2" name="Title 1">
            <a:extLst>
              <a:ext uri="{FF2B5EF4-FFF2-40B4-BE49-F238E27FC236}">
                <a16:creationId xmlns:a16="http://schemas.microsoft.com/office/drawing/2014/main" id="{D45632E9-6D12-482F-BDEF-98095CD7A69F}"/>
              </a:ext>
            </a:extLst>
          </p:cNvPr>
          <p:cNvSpPr>
            <a:spLocks noGrp="1"/>
          </p:cNvSpPr>
          <p:nvPr>
            <p:ph type="title"/>
          </p:nvPr>
        </p:nvSpPr>
        <p:spPr/>
        <p:txBody>
          <a:bodyPr>
            <a:noAutofit/>
          </a:bodyPr>
          <a:lstStyle/>
          <a:p>
            <a:r>
              <a:rPr lang="en-US" sz="2500" dirty="0"/>
              <a:t>SARS-CoV-2 RNA-Dependent RNA Polymerase (RdRp) Complex: Genome Replication</a:t>
            </a:r>
          </a:p>
        </p:txBody>
      </p:sp>
      <p:pic>
        <p:nvPicPr>
          <p:cNvPr id="9" name="Picture 8">
            <a:extLst>
              <a:ext uri="{FF2B5EF4-FFF2-40B4-BE49-F238E27FC236}">
                <a16:creationId xmlns:a16="http://schemas.microsoft.com/office/drawing/2014/main" id="{9292D336-409B-974B-925D-B790AFE500FD}"/>
              </a:ext>
            </a:extLst>
          </p:cNvPr>
          <p:cNvPicPr>
            <a:picLocks noChangeAspect="1"/>
          </p:cNvPicPr>
          <p:nvPr/>
        </p:nvPicPr>
        <p:blipFill>
          <a:blip r:embed="rId3"/>
          <a:stretch>
            <a:fillRect/>
          </a:stretch>
        </p:blipFill>
        <p:spPr>
          <a:xfrm>
            <a:off x="6226757" y="1694625"/>
            <a:ext cx="2749995" cy="4019223"/>
          </a:xfrm>
          <a:prstGeom prst="rect">
            <a:avLst/>
          </a:prstGeom>
        </p:spPr>
      </p:pic>
    </p:spTree>
    <p:extLst>
      <p:ext uri="{BB962C8B-B14F-4D97-AF65-F5344CB8AC3E}">
        <p14:creationId xmlns:p14="http://schemas.microsoft.com/office/powerpoint/2010/main" val="433999000"/>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8E922-39CC-4F83-A273-034077CCA63B}"/>
              </a:ext>
            </a:extLst>
          </p:cNvPr>
          <p:cNvSpPr>
            <a:spLocks noGrp="1"/>
          </p:cNvSpPr>
          <p:nvPr>
            <p:ph type="title"/>
          </p:nvPr>
        </p:nvSpPr>
        <p:spPr/>
        <p:txBody>
          <a:bodyPr>
            <a:normAutofit fontScale="90000"/>
          </a:bodyPr>
          <a:lstStyle/>
          <a:p>
            <a:r>
              <a:rPr lang="en-US" sz="2800" dirty="0"/>
              <a:t>SARS-CoV-2 RNA-Dependent RNA Polymerase (</a:t>
            </a:r>
            <a:r>
              <a:rPr lang="en-US" sz="2800" dirty="0" err="1"/>
              <a:t>RdRp</a:t>
            </a:r>
            <a:r>
              <a:rPr lang="en-US" sz="2800" dirty="0"/>
              <a:t>) Complex: </a:t>
            </a:r>
            <a:br>
              <a:rPr lang="en-US" sz="2800" dirty="0"/>
            </a:br>
            <a:r>
              <a:rPr lang="en-US" sz="2800" dirty="0"/>
              <a:t>Genome Replication</a:t>
            </a:r>
          </a:p>
        </p:txBody>
      </p:sp>
      <p:grpSp>
        <p:nvGrpSpPr>
          <p:cNvPr id="24" name="Group 23">
            <a:extLst>
              <a:ext uri="{FF2B5EF4-FFF2-40B4-BE49-F238E27FC236}">
                <a16:creationId xmlns:a16="http://schemas.microsoft.com/office/drawing/2014/main" id="{A761ED0D-1DAA-3644-810B-EF697CECD82D}"/>
              </a:ext>
            </a:extLst>
          </p:cNvPr>
          <p:cNvGrpSpPr/>
          <p:nvPr/>
        </p:nvGrpSpPr>
        <p:grpSpPr>
          <a:xfrm>
            <a:off x="0" y="1374410"/>
            <a:ext cx="9144000" cy="5466560"/>
            <a:chOff x="0" y="1374410"/>
            <a:chExt cx="9144000" cy="5466560"/>
          </a:xfrm>
        </p:grpSpPr>
        <p:pic>
          <p:nvPicPr>
            <p:cNvPr id="23" name="Picture 22">
              <a:extLst>
                <a:ext uri="{FF2B5EF4-FFF2-40B4-BE49-F238E27FC236}">
                  <a16:creationId xmlns:a16="http://schemas.microsoft.com/office/drawing/2014/main" id="{0C589D77-0047-6D4A-B27A-1F6D00FF4F8A}"/>
                </a:ext>
              </a:extLst>
            </p:cNvPr>
            <p:cNvPicPr>
              <a:picLocks noChangeAspect="1"/>
            </p:cNvPicPr>
            <p:nvPr/>
          </p:nvPicPr>
          <p:blipFill>
            <a:blip r:embed="rId2"/>
            <a:stretch>
              <a:fillRect/>
            </a:stretch>
          </p:blipFill>
          <p:spPr>
            <a:xfrm>
              <a:off x="0" y="1392670"/>
              <a:ext cx="9144000" cy="5448300"/>
            </a:xfrm>
            <a:prstGeom prst="rect">
              <a:avLst/>
            </a:prstGeom>
          </p:spPr>
        </p:pic>
        <p:sp>
          <p:nvSpPr>
            <p:cNvPr id="5" name="TextBox 4">
              <a:extLst>
                <a:ext uri="{FF2B5EF4-FFF2-40B4-BE49-F238E27FC236}">
                  <a16:creationId xmlns:a16="http://schemas.microsoft.com/office/drawing/2014/main" id="{3A6314A9-A8BF-45B6-AEBE-3DFC6ED7B450}"/>
                </a:ext>
              </a:extLst>
            </p:cNvPr>
            <p:cNvSpPr txBox="1"/>
            <p:nvPr/>
          </p:nvSpPr>
          <p:spPr>
            <a:xfrm>
              <a:off x="2216515" y="4114855"/>
              <a:ext cx="410369" cy="169277"/>
            </a:xfrm>
            <a:prstGeom prst="rect">
              <a:avLst/>
            </a:prstGeom>
            <a:noFill/>
          </p:spPr>
          <p:txBody>
            <a:bodyPr wrap="none" lIns="0" tIns="0" rIns="0" bIns="0" rtlCol="0">
              <a:spAutoFit/>
            </a:bodyPr>
            <a:lstStyle>
              <a:defPPr>
                <a:defRPr lang="en-US"/>
              </a:defPPr>
              <a:lvl1pPr algn="ctr">
                <a:defRPr sz="850">
                  <a:effectLst>
                    <a:glow rad="152400">
                      <a:schemeClr val="bg1">
                        <a:alpha val="60000"/>
                      </a:schemeClr>
                    </a:glow>
                  </a:effectLst>
                  <a:latin typeface="Arial"/>
                </a:defRPr>
              </a:lvl1pPr>
            </a:lstStyle>
            <a:p>
              <a:r>
                <a:rPr lang="en-US" sz="1100" dirty="0">
                  <a:latin typeface="Calibri" panose="020F0502020204030204" pitchFamily="34" charset="0"/>
                  <a:cs typeface="Calibri" panose="020F0502020204030204" pitchFamily="34" charset="0"/>
                </a:rPr>
                <a:t>Fingers</a:t>
              </a:r>
            </a:p>
          </p:txBody>
        </p:sp>
        <p:sp>
          <p:nvSpPr>
            <p:cNvPr id="6" name="TextBox 5">
              <a:extLst>
                <a:ext uri="{FF2B5EF4-FFF2-40B4-BE49-F238E27FC236}">
                  <a16:creationId xmlns:a16="http://schemas.microsoft.com/office/drawing/2014/main" id="{7F73B4B8-6E47-43A3-B606-85A6EB96CC89}"/>
                </a:ext>
              </a:extLst>
            </p:cNvPr>
            <p:cNvSpPr txBox="1"/>
            <p:nvPr/>
          </p:nvSpPr>
          <p:spPr>
            <a:xfrm>
              <a:off x="3622892" y="4150392"/>
              <a:ext cx="402354" cy="169277"/>
            </a:xfrm>
            <a:prstGeom prst="rect">
              <a:avLst/>
            </a:prstGeom>
            <a:noFill/>
          </p:spPr>
          <p:txBody>
            <a:bodyPr wrap="none" lIns="0" tIns="0" rIns="0" bIns="0" rtlCol="0">
              <a:spAutoFit/>
            </a:bodyPr>
            <a:lstStyle>
              <a:defPPr>
                <a:defRPr lang="en-US"/>
              </a:defPPr>
              <a:lvl1pPr algn="ctr">
                <a:defRPr sz="850">
                  <a:effectLst>
                    <a:glow rad="152400">
                      <a:schemeClr val="bg1">
                        <a:alpha val="60000"/>
                      </a:schemeClr>
                    </a:glow>
                  </a:effectLst>
                  <a:latin typeface="Arial"/>
                </a:defRPr>
              </a:lvl1pPr>
            </a:lstStyle>
            <a:p>
              <a:r>
                <a:rPr lang="en-US" sz="1100" dirty="0">
                  <a:latin typeface="Calibri" panose="020F0502020204030204" pitchFamily="34" charset="0"/>
                  <a:cs typeface="Calibri" panose="020F0502020204030204" pitchFamily="34" charset="0"/>
                </a:rPr>
                <a:t>Thumb</a:t>
              </a:r>
            </a:p>
          </p:txBody>
        </p:sp>
        <p:sp>
          <p:nvSpPr>
            <p:cNvPr id="7" name="TextBox 6">
              <a:extLst>
                <a:ext uri="{FF2B5EF4-FFF2-40B4-BE49-F238E27FC236}">
                  <a16:creationId xmlns:a16="http://schemas.microsoft.com/office/drawing/2014/main" id="{8475E82F-0E83-434F-AA21-70E9C3DD2374}"/>
                </a:ext>
              </a:extLst>
            </p:cNvPr>
            <p:cNvSpPr txBox="1"/>
            <p:nvPr/>
          </p:nvSpPr>
          <p:spPr>
            <a:xfrm>
              <a:off x="3005930" y="5272755"/>
              <a:ext cx="283732" cy="169277"/>
            </a:xfrm>
            <a:prstGeom prst="rect">
              <a:avLst/>
            </a:prstGeom>
            <a:noFill/>
          </p:spPr>
          <p:txBody>
            <a:bodyPr wrap="none" lIns="0" tIns="0" rIns="0" bIns="0" rtlCol="0">
              <a:spAutoFit/>
            </a:bodyPr>
            <a:lstStyle>
              <a:defPPr>
                <a:defRPr lang="en-US"/>
              </a:defPPr>
              <a:lvl1pPr algn="ctr">
                <a:defRPr sz="850">
                  <a:effectLst>
                    <a:glow rad="152400">
                      <a:schemeClr val="bg1">
                        <a:alpha val="60000"/>
                      </a:schemeClr>
                    </a:glow>
                  </a:effectLst>
                  <a:latin typeface="Arial"/>
                </a:defRPr>
              </a:lvl1pPr>
            </a:lstStyle>
            <a:p>
              <a:r>
                <a:rPr lang="en-US" sz="1100" dirty="0">
                  <a:latin typeface="Calibri" panose="020F0502020204030204" pitchFamily="34" charset="0"/>
                  <a:cs typeface="Calibri" panose="020F0502020204030204" pitchFamily="34" charset="0"/>
                </a:rPr>
                <a:t>Palm</a:t>
              </a:r>
            </a:p>
          </p:txBody>
        </p:sp>
        <p:sp>
          <p:nvSpPr>
            <p:cNvPr id="8" name="TextBox 7">
              <a:extLst>
                <a:ext uri="{FF2B5EF4-FFF2-40B4-BE49-F238E27FC236}">
                  <a16:creationId xmlns:a16="http://schemas.microsoft.com/office/drawing/2014/main" id="{6FA09E53-6567-409E-957E-E814049B1BE7}"/>
                </a:ext>
              </a:extLst>
            </p:cNvPr>
            <p:cNvSpPr txBox="1"/>
            <p:nvPr/>
          </p:nvSpPr>
          <p:spPr>
            <a:xfrm>
              <a:off x="3385218" y="3222337"/>
              <a:ext cx="274114" cy="169277"/>
            </a:xfrm>
            <a:prstGeom prst="rect">
              <a:avLst/>
            </a:prstGeom>
            <a:noFill/>
          </p:spPr>
          <p:txBody>
            <a:bodyPr wrap="none" lIns="0" tIns="0" rIns="0" bIns="0" rtlCol="0">
              <a:spAutoFit/>
            </a:bodyPr>
            <a:lstStyle>
              <a:defPPr>
                <a:defRPr lang="en-US"/>
              </a:defPPr>
              <a:lvl1pPr algn="ctr">
                <a:defRPr sz="850">
                  <a:effectLst>
                    <a:glow rad="152400">
                      <a:schemeClr val="bg1">
                        <a:alpha val="60000"/>
                      </a:schemeClr>
                    </a:glow>
                  </a:effectLst>
                  <a:latin typeface="Arial"/>
                </a:defRPr>
              </a:lvl1pPr>
            </a:lstStyle>
            <a:p>
              <a:r>
                <a:rPr lang="en-US" sz="1100" dirty="0">
                  <a:latin typeface="Calibri" panose="020F0502020204030204" pitchFamily="34" charset="0"/>
                  <a:cs typeface="Calibri" panose="020F0502020204030204" pitchFamily="34" charset="0"/>
                </a:rPr>
                <a:t>nsp8</a:t>
              </a:r>
            </a:p>
          </p:txBody>
        </p:sp>
        <p:sp>
          <p:nvSpPr>
            <p:cNvPr id="9" name="TextBox 8">
              <a:extLst>
                <a:ext uri="{FF2B5EF4-FFF2-40B4-BE49-F238E27FC236}">
                  <a16:creationId xmlns:a16="http://schemas.microsoft.com/office/drawing/2014/main" id="{4F01EEDA-E6E3-4559-9DFB-69A840E0EC77}"/>
                </a:ext>
              </a:extLst>
            </p:cNvPr>
            <p:cNvSpPr txBox="1"/>
            <p:nvPr/>
          </p:nvSpPr>
          <p:spPr>
            <a:xfrm>
              <a:off x="3549629" y="2806379"/>
              <a:ext cx="274114" cy="169277"/>
            </a:xfrm>
            <a:prstGeom prst="rect">
              <a:avLst/>
            </a:prstGeom>
            <a:noFill/>
          </p:spPr>
          <p:txBody>
            <a:bodyPr wrap="none" lIns="0" tIns="0" rIns="0" bIns="0" rtlCol="0">
              <a:spAutoFit/>
            </a:bodyPr>
            <a:lstStyle>
              <a:defPPr>
                <a:defRPr lang="en-US"/>
              </a:defPPr>
              <a:lvl1pPr algn="ctr">
                <a:defRPr sz="850">
                  <a:effectLst>
                    <a:glow rad="152400">
                      <a:schemeClr val="bg1">
                        <a:alpha val="60000"/>
                      </a:schemeClr>
                    </a:glow>
                  </a:effectLst>
                  <a:latin typeface="Arial"/>
                </a:defRPr>
              </a:lvl1pPr>
            </a:lstStyle>
            <a:p>
              <a:r>
                <a:rPr lang="en-US" sz="1100" dirty="0">
                  <a:latin typeface="Calibri" panose="020F0502020204030204" pitchFamily="34" charset="0"/>
                  <a:cs typeface="Calibri" panose="020F0502020204030204" pitchFamily="34" charset="0"/>
                </a:rPr>
                <a:t>nsp7</a:t>
              </a:r>
            </a:p>
          </p:txBody>
        </p:sp>
        <p:sp>
          <p:nvSpPr>
            <p:cNvPr id="10" name="TextBox 9">
              <a:extLst>
                <a:ext uri="{FF2B5EF4-FFF2-40B4-BE49-F238E27FC236}">
                  <a16:creationId xmlns:a16="http://schemas.microsoft.com/office/drawing/2014/main" id="{A63B0619-5F36-4A81-A949-F0E37AB286B6}"/>
                </a:ext>
              </a:extLst>
            </p:cNvPr>
            <p:cNvSpPr txBox="1"/>
            <p:nvPr/>
          </p:nvSpPr>
          <p:spPr>
            <a:xfrm>
              <a:off x="389076" y="5401026"/>
              <a:ext cx="1056700" cy="184666"/>
            </a:xfrm>
            <a:prstGeom prst="rect">
              <a:avLst/>
            </a:prstGeom>
            <a:noFill/>
          </p:spPr>
          <p:txBody>
            <a:bodyPr wrap="none" lIns="0" tIns="0" rIns="0" bIns="0" rtlCol="0">
              <a:spAutoFit/>
            </a:bodyPr>
            <a:lstStyle/>
            <a:p>
              <a:pPr algn="ctr"/>
              <a:r>
                <a:rPr lang="en-US" sz="1200" b="1" dirty="0">
                  <a:latin typeface="Calibri" panose="020F0502020204030204" pitchFamily="34" charset="0"/>
                  <a:cs typeface="Calibri" panose="020F0502020204030204" pitchFamily="34" charset="0"/>
                </a:rPr>
                <a:t>(-)ssRNA, “copy”</a:t>
              </a:r>
            </a:p>
          </p:txBody>
        </p:sp>
        <p:sp>
          <p:nvSpPr>
            <p:cNvPr id="11" name="TextBox 10">
              <a:extLst>
                <a:ext uri="{FF2B5EF4-FFF2-40B4-BE49-F238E27FC236}">
                  <a16:creationId xmlns:a16="http://schemas.microsoft.com/office/drawing/2014/main" id="{84FB92C5-8F50-4D3F-813F-EFF8C139BBD8}"/>
                </a:ext>
              </a:extLst>
            </p:cNvPr>
            <p:cNvSpPr txBox="1"/>
            <p:nvPr/>
          </p:nvSpPr>
          <p:spPr>
            <a:xfrm>
              <a:off x="4366851" y="5401026"/>
              <a:ext cx="1364091" cy="184666"/>
            </a:xfrm>
            <a:prstGeom prst="rect">
              <a:avLst/>
            </a:prstGeom>
            <a:noFill/>
          </p:spPr>
          <p:txBody>
            <a:bodyPr wrap="none" lIns="0" tIns="0" rIns="0" bIns="0" rtlCol="0">
              <a:spAutoFit/>
            </a:bodyPr>
            <a:lstStyle/>
            <a:p>
              <a:pPr algn="ctr"/>
              <a:r>
                <a:rPr lang="en-US" sz="1200" b="1" dirty="0">
                  <a:latin typeface="Calibri" panose="020F0502020204030204" pitchFamily="34" charset="0"/>
                  <a:cs typeface="Calibri" panose="020F0502020204030204" pitchFamily="34" charset="0"/>
                </a:rPr>
                <a:t>(+)ssRNA, “template”</a:t>
              </a:r>
            </a:p>
          </p:txBody>
        </p:sp>
        <p:sp>
          <p:nvSpPr>
            <p:cNvPr id="12" name="TextBox 11">
              <a:extLst>
                <a:ext uri="{FF2B5EF4-FFF2-40B4-BE49-F238E27FC236}">
                  <a16:creationId xmlns:a16="http://schemas.microsoft.com/office/drawing/2014/main" id="{FBC66EB6-7353-494F-B123-3D4EB403C5B2}"/>
                </a:ext>
              </a:extLst>
            </p:cNvPr>
            <p:cNvSpPr txBox="1"/>
            <p:nvPr/>
          </p:nvSpPr>
          <p:spPr>
            <a:xfrm>
              <a:off x="3168318" y="2143298"/>
              <a:ext cx="932115" cy="184666"/>
            </a:xfrm>
            <a:prstGeom prst="rect">
              <a:avLst/>
            </a:prstGeom>
            <a:noFill/>
          </p:spPr>
          <p:txBody>
            <a:bodyPr wrap="none" lIns="0" tIns="0" rIns="0" bIns="0" rtlCol="0">
              <a:spAutoFit/>
            </a:bodyPr>
            <a:lstStyle/>
            <a:p>
              <a:pPr algn="ctr"/>
              <a:r>
                <a:rPr lang="en-US" sz="1200" b="1" dirty="0">
                  <a:latin typeface="Calibri" panose="020F0502020204030204" pitchFamily="34" charset="0"/>
                  <a:cs typeface="Calibri" panose="020F0502020204030204" pitchFamily="34" charset="0"/>
                </a:rPr>
                <a:t>RdRp Complex</a:t>
              </a:r>
            </a:p>
          </p:txBody>
        </p:sp>
        <p:sp>
          <p:nvSpPr>
            <p:cNvPr id="13" name="TextBox 12">
              <a:extLst>
                <a:ext uri="{FF2B5EF4-FFF2-40B4-BE49-F238E27FC236}">
                  <a16:creationId xmlns:a16="http://schemas.microsoft.com/office/drawing/2014/main" id="{8C0806FD-0910-4E6E-BB34-B976D92C6DFE}"/>
                </a:ext>
              </a:extLst>
            </p:cNvPr>
            <p:cNvSpPr txBox="1"/>
            <p:nvPr/>
          </p:nvSpPr>
          <p:spPr>
            <a:xfrm>
              <a:off x="2119774" y="1374410"/>
              <a:ext cx="2801850" cy="615553"/>
            </a:xfrm>
            <a:prstGeom prst="rect">
              <a:avLst/>
            </a:prstGeom>
            <a:solidFill>
              <a:schemeClr val="bg1">
                <a:lumMod val="95000"/>
              </a:schemeClr>
            </a:solidFill>
          </p:spPr>
          <p:txBody>
            <a:bodyPr wrap="square" lIns="91440" tIns="91440" rIns="91440" bIns="91440" rtlCol="0">
              <a:spAutoFit/>
            </a:bodyPr>
            <a:lstStyle/>
            <a:p>
              <a:r>
                <a:rPr lang="en-US" sz="1400" dirty="0">
                  <a:latin typeface="Calibri" panose="020F0502020204030204" pitchFamily="34" charset="0"/>
                  <a:cs typeface="Calibri" panose="020F0502020204030204" pitchFamily="34" charset="0"/>
                </a:rPr>
                <a:t>NTPs are incorporated into the elongating RNA strand by the RdRp</a:t>
              </a:r>
            </a:p>
          </p:txBody>
        </p:sp>
        <p:sp>
          <p:nvSpPr>
            <p:cNvPr id="14" name="TextBox 13">
              <a:extLst>
                <a:ext uri="{FF2B5EF4-FFF2-40B4-BE49-F238E27FC236}">
                  <a16:creationId xmlns:a16="http://schemas.microsoft.com/office/drawing/2014/main" id="{5FB66889-6BAB-470A-9321-55D833AACCD3}"/>
                </a:ext>
              </a:extLst>
            </p:cNvPr>
            <p:cNvSpPr txBox="1"/>
            <p:nvPr/>
          </p:nvSpPr>
          <p:spPr>
            <a:xfrm>
              <a:off x="387981" y="1711173"/>
              <a:ext cx="1567673" cy="369332"/>
            </a:xfrm>
            <a:prstGeom prst="rect">
              <a:avLst/>
            </a:prstGeom>
            <a:noFill/>
          </p:spPr>
          <p:txBody>
            <a:bodyPr wrap="none" lIns="0" tIns="0" rIns="0" bIns="0" rtlCol="0">
              <a:spAutoFit/>
            </a:bodyPr>
            <a:lstStyle/>
            <a:p>
              <a:pPr algn="ctr"/>
              <a:r>
                <a:rPr lang="en-US" sz="1200" b="1" dirty="0">
                  <a:latin typeface="Calibri" panose="020F0502020204030204" pitchFamily="34" charset="0"/>
                  <a:cs typeface="Calibri" panose="020F0502020204030204" pitchFamily="34" charset="0"/>
                </a:rPr>
                <a:t>Nucleoside triphosphate</a:t>
              </a:r>
              <a:br>
                <a:rPr lang="en-US" sz="1200" b="1" dirty="0">
                  <a:latin typeface="Calibri" panose="020F0502020204030204" pitchFamily="34" charset="0"/>
                  <a:cs typeface="Calibri" panose="020F0502020204030204" pitchFamily="34" charset="0"/>
                </a:rPr>
              </a:br>
              <a:r>
                <a:rPr lang="en-US" sz="1200" b="1" dirty="0">
                  <a:latin typeface="Calibri" panose="020F0502020204030204" pitchFamily="34" charset="0"/>
                  <a:cs typeface="Calibri" panose="020F0502020204030204" pitchFamily="34" charset="0"/>
                </a:rPr>
                <a:t>(NTP)</a:t>
              </a:r>
              <a:endParaRPr lang="en-US" sz="1200" i="1"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E1771E39-73EC-454C-BA15-0B5C2D822D5A}"/>
                </a:ext>
              </a:extLst>
            </p:cNvPr>
            <p:cNvSpPr txBox="1"/>
            <p:nvPr/>
          </p:nvSpPr>
          <p:spPr>
            <a:xfrm>
              <a:off x="2350162" y="3499110"/>
              <a:ext cx="780662" cy="276999"/>
            </a:xfrm>
            <a:prstGeom prst="rect">
              <a:avLst/>
            </a:prstGeom>
            <a:noFill/>
          </p:spPr>
          <p:txBody>
            <a:bodyPr wrap="none" lIns="0" tIns="0" rIns="0" bIns="0" rtlCol="0">
              <a:spAutoFit/>
            </a:bodyPr>
            <a:lstStyle/>
            <a:p>
              <a:pPr algn="ctr">
                <a:lnSpc>
                  <a:spcPct val="90000"/>
                </a:lnSpc>
              </a:pPr>
              <a:r>
                <a:rPr lang="en-US" sz="1000" dirty="0">
                  <a:solidFill>
                    <a:schemeClr val="bg1"/>
                  </a:solidFill>
                  <a:latin typeface="Calibri" panose="020F0502020204030204" pitchFamily="34" charset="0"/>
                  <a:cs typeface="Calibri" panose="020F0502020204030204" pitchFamily="34" charset="0"/>
                </a:rPr>
                <a:t>Viral (+)ssRNA</a:t>
              </a:r>
              <a:br>
                <a:rPr lang="en-US" sz="1000" dirty="0">
                  <a:solidFill>
                    <a:schemeClr val="bg1"/>
                  </a:solidFill>
                  <a:latin typeface="Calibri" panose="020F0502020204030204" pitchFamily="34" charset="0"/>
                  <a:cs typeface="Calibri" panose="020F0502020204030204" pitchFamily="34" charset="0"/>
                </a:rPr>
              </a:br>
              <a:r>
                <a:rPr lang="en-US" sz="1000" dirty="0">
                  <a:solidFill>
                    <a:schemeClr val="bg1"/>
                  </a:solidFill>
                  <a:latin typeface="Calibri" panose="020F0502020204030204" pitchFamily="34" charset="0"/>
                  <a:cs typeface="Calibri" panose="020F0502020204030204" pitchFamily="34" charset="0"/>
                </a:rPr>
                <a:t>template entry</a:t>
              </a:r>
            </a:p>
          </p:txBody>
        </p:sp>
        <p:sp>
          <p:nvSpPr>
            <p:cNvPr id="16" name="TextBox 15">
              <a:extLst>
                <a:ext uri="{FF2B5EF4-FFF2-40B4-BE49-F238E27FC236}">
                  <a16:creationId xmlns:a16="http://schemas.microsoft.com/office/drawing/2014/main" id="{08C7E63F-48DD-4DB3-AB55-B5A84917060C}"/>
                </a:ext>
              </a:extLst>
            </p:cNvPr>
            <p:cNvSpPr txBox="1"/>
            <p:nvPr/>
          </p:nvSpPr>
          <p:spPr>
            <a:xfrm>
              <a:off x="3120745" y="5080259"/>
              <a:ext cx="811119" cy="138499"/>
            </a:xfrm>
            <a:prstGeom prst="rect">
              <a:avLst/>
            </a:prstGeom>
            <a:noFill/>
          </p:spPr>
          <p:txBody>
            <a:bodyPr wrap="none" lIns="0" tIns="0" rIns="0" bIns="0" rtlCol="0">
              <a:spAutoFit/>
            </a:bodyPr>
            <a:lstStyle/>
            <a:p>
              <a:pPr algn="ctr">
                <a:lnSpc>
                  <a:spcPct val="90000"/>
                </a:lnSpc>
              </a:pPr>
              <a:r>
                <a:rPr lang="en-US" sz="1000" dirty="0">
                  <a:solidFill>
                    <a:schemeClr val="bg1"/>
                  </a:solidFill>
                  <a:latin typeface="Calibri" panose="020F0502020204030204" pitchFamily="34" charset="0"/>
                  <a:cs typeface="Calibri" panose="020F0502020204030204" pitchFamily="34" charset="0"/>
                </a:rPr>
                <a:t>Viral ssRNA exit</a:t>
              </a:r>
            </a:p>
          </p:txBody>
        </p:sp>
      </p:grpSp>
      <p:sp>
        <p:nvSpPr>
          <p:cNvPr id="17" name="TextBox 16">
            <a:extLst>
              <a:ext uri="{FF2B5EF4-FFF2-40B4-BE49-F238E27FC236}">
                <a16:creationId xmlns:a16="http://schemas.microsoft.com/office/drawing/2014/main" id="{EBA3809F-FCCE-4FBC-B132-A0E814E3F817}"/>
              </a:ext>
            </a:extLst>
          </p:cNvPr>
          <p:cNvSpPr txBox="1"/>
          <p:nvPr/>
        </p:nvSpPr>
        <p:spPr>
          <a:xfrm>
            <a:off x="4653388" y="2888569"/>
            <a:ext cx="820814" cy="369332"/>
          </a:xfrm>
          <a:prstGeom prst="rect">
            <a:avLst/>
          </a:prstGeom>
          <a:noFill/>
        </p:spPr>
        <p:txBody>
          <a:bodyPr wrap="square" lIns="0" tIns="0" rIns="0" bIns="0" rtlCol="0">
            <a:spAutoFit/>
          </a:bodyPr>
          <a:lstStyle/>
          <a:p>
            <a:r>
              <a:rPr lang="en-US" sz="1200" dirty="0">
                <a:latin typeface="Calibri" panose="020F0502020204030204" pitchFamily="34" charset="0"/>
                <a:cs typeface="Calibri" panose="020F0502020204030204" pitchFamily="34" charset="0"/>
              </a:rPr>
              <a:t>(+)</a:t>
            </a:r>
            <a:r>
              <a:rPr lang="en-US" sz="1200" dirty="0" err="1">
                <a:latin typeface="Calibri" panose="020F0502020204030204" pitchFamily="34" charset="0"/>
                <a:cs typeface="Calibri" panose="020F0502020204030204" pitchFamily="34" charset="0"/>
              </a:rPr>
              <a:t>ssRNA</a:t>
            </a:r>
            <a:r>
              <a:rPr lang="en-US" sz="1200" dirty="0">
                <a:latin typeface="Calibri" panose="020F0502020204030204" pitchFamily="34" charset="0"/>
                <a:cs typeface="Calibri" panose="020F0502020204030204" pitchFamily="34" charset="0"/>
              </a:rPr>
              <a:t>,</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 “template”</a:t>
            </a:r>
          </a:p>
        </p:txBody>
      </p:sp>
      <p:sp>
        <p:nvSpPr>
          <p:cNvPr id="18" name="TextBox 17">
            <a:extLst>
              <a:ext uri="{FF2B5EF4-FFF2-40B4-BE49-F238E27FC236}">
                <a16:creationId xmlns:a16="http://schemas.microsoft.com/office/drawing/2014/main" id="{FF2B4B19-EE04-42A8-A741-53B96CEF041D}"/>
              </a:ext>
            </a:extLst>
          </p:cNvPr>
          <p:cNvSpPr txBox="1"/>
          <p:nvPr/>
        </p:nvSpPr>
        <p:spPr>
          <a:xfrm>
            <a:off x="5330761" y="3131364"/>
            <a:ext cx="1220520" cy="184666"/>
          </a:xfrm>
          <a:prstGeom prst="rect">
            <a:avLst/>
          </a:prstGeom>
          <a:noFill/>
        </p:spPr>
        <p:txBody>
          <a:bodyPr wrap="square" lIns="0" tIns="0" rIns="0" bIns="0" rtlCol="0">
            <a:spAutoFit/>
          </a:bodyPr>
          <a:lstStyle/>
          <a:p>
            <a:pPr algn="ctr"/>
            <a:r>
              <a:rPr lang="en-US" sz="1200" dirty="0" err="1">
                <a:latin typeface="Calibri" panose="020F0502020204030204" pitchFamily="34" charset="0"/>
                <a:cs typeface="Calibri" panose="020F0502020204030204" pitchFamily="34" charset="0"/>
              </a:rPr>
              <a:t>RdRp</a:t>
            </a:r>
            <a:r>
              <a:rPr lang="en-US" sz="1200" dirty="0">
                <a:latin typeface="Calibri" panose="020F0502020204030204" pitchFamily="34" charset="0"/>
                <a:cs typeface="Calibri" panose="020F0502020204030204" pitchFamily="34" charset="0"/>
              </a:rPr>
              <a:t> Complex</a:t>
            </a:r>
          </a:p>
        </p:txBody>
      </p:sp>
      <p:sp>
        <p:nvSpPr>
          <p:cNvPr id="19" name="TextBox 18">
            <a:extLst>
              <a:ext uri="{FF2B5EF4-FFF2-40B4-BE49-F238E27FC236}">
                <a16:creationId xmlns:a16="http://schemas.microsoft.com/office/drawing/2014/main" id="{542D27A5-267D-431D-978C-20999E4A439B}"/>
              </a:ext>
            </a:extLst>
          </p:cNvPr>
          <p:cNvSpPr txBox="1"/>
          <p:nvPr/>
        </p:nvSpPr>
        <p:spPr>
          <a:xfrm>
            <a:off x="5982956" y="2069327"/>
            <a:ext cx="1466715"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a:t>
            </a:r>
            <a:r>
              <a:rPr lang="en-US" sz="1200" dirty="0" err="1">
                <a:latin typeface="Calibri" panose="020F0502020204030204" pitchFamily="34" charset="0"/>
                <a:cs typeface="Calibri" panose="020F0502020204030204" pitchFamily="34" charset="0"/>
              </a:rPr>
              <a:t>ssRNA</a:t>
            </a:r>
            <a:r>
              <a:rPr lang="en-US" sz="1200" dirty="0">
                <a:latin typeface="Calibri" panose="020F0502020204030204" pitchFamily="34" charset="0"/>
                <a:cs typeface="Calibri" panose="020F0502020204030204" pitchFamily="34" charset="0"/>
              </a:rPr>
              <a:t>,“copy”</a:t>
            </a:r>
          </a:p>
        </p:txBody>
      </p:sp>
      <p:pic>
        <p:nvPicPr>
          <p:cNvPr id="22" name="Picture 21">
            <a:extLst>
              <a:ext uri="{FF2B5EF4-FFF2-40B4-BE49-F238E27FC236}">
                <a16:creationId xmlns:a16="http://schemas.microsoft.com/office/drawing/2014/main" id="{44B5449B-22A3-4207-82B9-A85D71CF059D}"/>
              </a:ext>
            </a:extLst>
          </p:cNvPr>
          <p:cNvPicPr>
            <a:picLocks noChangeAspect="1"/>
          </p:cNvPicPr>
          <p:nvPr/>
        </p:nvPicPr>
        <p:blipFill>
          <a:blip r:embed="rId3"/>
          <a:srcRect/>
          <a:stretch/>
        </p:blipFill>
        <p:spPr>
          <a:xfrm>
            <a:off x="4695426" y="1970413"/>
            <a:ext cx="4166870" cy="3210661"/>
          </a:xfrm>
          <a:prstGeom prst="rect">
            <a:avLst/>
          </a:prstGeom>
        </p:spPr>
      </p:pic>
      <p:pic>
        <p:nvPicPr>
          <p:cNvPr id="21" name="Picture 20">
            <a:extLst>
              <a:ext uri="{FF2B5EF4-FFF2-40B4-BE49-F238E27FC236}">
                <a16:creationId xmlns:a16="http://schemas.microsoft.com/office/drawing/2014/main" id="{7F9AF3AE-7054-CB48-A268-18B4699CB3FF}"/>
              </a:ext>
            </a:extLst>
          </p:cNvPr>
          <p:cNvPicPr>
            <a:picLocks noChangeAspect="1"/>
          </p:cNvPicPr>
          <p:nvPr/>
        </p:nvPicPr>
        <p:blipFill>
          <a:blip r:embed="rId4"/>
          <a:stretch>
            <a:fillRect/>
          </a:stretch>
        </p:blipFill>
        <p:spPr>
          <a:xfrm>
            <a:off x="7930660" y="6502400"/>
            <a:ext cx="1155691" cy="319556"/>
          </a:xfrm>
          <a:prstGeom prst="rect">
            <a:avLst/>
          </a:prstGeom>
        </p:spPr>
      </p:pic>
    </p:spTree>
    <p:extLst>
      <p:ext uri="{BB962C8B-B14F-4D97-AF65-F5344CB8AC3E}">
        <p14:creationId xmlns:p14="http://schemas.microsoft.com/office/powerpoint/2010/main" val="1742770335"/>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07D53-7476-4AAA-BA2A-EEEAE46F64CA}"/>
              </a:ext>
            </a:extLst>
          </p:cNvPr>
          <p:cNvSpPr>
            <a:spLocks noGrp="1"/>
          </p:cNvSpPr>
          <p:nvPr>
            <p:ph type="title"/>
          </p:nvPr>
        </p:nvSpPr>
        <p:spPr>
          <a:xfrm>
            <a:off x="323849" y="73152"/>
            <a:ext cx="8820151" cy="1091184"/>
          </a:xfrm>
        </p:spPr>
        <p:txBody>
          <a:bodyPr>
            <a:normAutofit/>
          </a:bodyPr>
          <a:lstStyle/>
          <a:p>
            <a:r>
              <a:rPr lang="en-US" sz="2400" dirty="0"/>
              <a:t>SARS-CoV-2 RNA-Dependent RNA Polymerase (</a:t>
            </a:r>
            <a:r>
              <a:rPr lang="en-US" sz="2400" dirty="0" err="1"/>
              <a:t>RdRp</a:t>
            </a:r>
            <a:r>
              <a:rPr lang="en-US" sz="2400" dirty="0"/>
              <a:t>): Complex: </a:t>
            </a:r>
            <a:br>
              <a:rPr lang="en-US" sz="2400" dirty="0"/>
            </a:br>
            <a:r>
              <a:rPr lang="en-US" sz="2400" dirty="0"/>
              <a:t>Genome Replication, Addition of Nucleoside Triphosphates (NTPs)</a:t>
            </a:r>
          </a:p>
        </p:txBody>
      </p:sp>
      <p:grpSp>
        <p:nvGrpSpPr>
          <p:cNvPr id="3" name="Group 2">
            <a:extLst>
              <a:ext uri="{FF2B5EF4-FFF2-40B4-BE49-F238E27FC236}">
                <a16:creationId xmlns:a16="http://schemas.microsoft.com/office/drawing/2014/main" id="{E2DB75E6-148E-384D-9A0A-F134350791C0}"/>
              </a:ext>
            </a:extLst>
          </p:cNvPr>
          <p:cNvGrpSpPr/>
          <p:nvPr/>
        </p:nvGrpSpPr>
        <p:grpSpPr>
          <a:xfrm>
            <a:off x="318206" y="1377579"/>
            <a:ext cx="8550665" cy="5033079"/>
            <a:chOff x="318206" y="1415679"/>
            <a:chExt cx="8550665" cy="5033079"/>
          </a:xfrm>
        </p:grpSpPr>
        <p:pic>
          <p:nvPicPr>
            <p:cNvPr id="44" name="Picture 43" descr="A picture containing drawing&#10;&#10;Description automatically generated">
              <a:extLst>
                <a:ext uri="{FF2B5EF4-FFF2-40B4-BE49-F238E27FC236}">
                  <a16:creationId xmlns:a16="http://schemas.microsoft.com/office/drawing/2014/main" id="{97029B5B-0E0A-404A-9239-EB4F76FC7905}"/>
                </a:ext>
              </a:extLst>
            </p:cNvPr>
            <p:cNvPicPr>
              <a:picLocks noChangeAspect="1"/>
            </p:cNvPicPr>
            <p:nvPr/>
          </p:nvPicPr>
          <p:blipFill>
            <a:blip r:embed="rId3"/>
            <a:stretch>
              <a:fillRect/>
            </a:stretch>
          </p:blipFill>
          <p:spPr>
            <a:xfrm>
              <a:off x="3862902" y="4835527"/>
              <a:ext cx="4937760" cy="1613231"/>
            </a:xfrm>
            <a:prstGeom prst="rect">
              <a:avLst/>
            </a:prstGeom>
          </p:spPr>
        </p:pic>
        <p:pic>
          <p:nvPicPr>
            <p:cNvPr id="26" name="Picture 25" descr="A picture containing drawing&#10;&#10;Description automatically generated">
              <a:extLst>
                <a:ext uri="{FF2B5EF4-FFF2-40B4-BE49-F238E27FC236}">
                  <a16:creationId xmlns:a16="http://schemas.microsoft.com/office/drawing/2014/main" id="{4816DB1D-2B5B-4535-8492-EC5BCAA28969}"/>
                </a:ext>
              </a:extLst>
            </p:cNvPr>
            <p:cNvPicPr>
              <a:picLocks noChangeAspect="1"/>
            </p:cNvPicPr>
            <p:nvPr/>
          </p:nvPicPr>
          <p:blipFill>
            <a:blip r:embed="rId4"/>
            <a:stretch>
              <a:fillRect/>
            </a:stretch>
          </p:blipFill>
          <p:spPr>
            <a:xfrm>
              <a:off x="3862902" y="3073248"/>
              <a:ext cx="4937760" cy="1578906"/>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443134CB-1021-48A7-8537-3B82AA073F19}"/>
                </a:ext>
              </a:extLst>
            </p:cNvPr>
            <p:cNvPicPr>
              <a:picLocks noChangeAspect="1"/>
            </p:cNvPicPr>
            <p:nvPr/>
          </p:nvPicPr>
          <p:blipFill>
            <a:blip r:embed="rId5"/>
            <a:stretch>
              <a:fillRect/>
            </a:stretch>
          </p:blipFill>
          <p:spPr>
            <a:xfrm>
              <a:off x="3866096" y="1711164"/>
              <a:ext cx="4934566" cy="1185864"/>
            </a:xfrm>
            <a:prstGeom prst="rect">
              <a:avLst/>
            </a:prstGeom>
          </p:spPr>
        </p:pic>
        <p:pic>
          <p:nvPicPr>
            <p:cNvPr id="5" name="Picture 4" descr="A picture containing black&#10;&#10;Description automatically generated">
              <a:extLst>
                <a:ext uri="{FF2B5EF4-FFF2-40B4-BE49-F238E27FC236}">
                  <a16:creationId xmlns:a16="http://schemas.microsoft.com/office/drawing/2014/main" id="{2CC52D91-74D8-4C06-BCF7-1D1E640A789C}"/>
                </a:ext>
              </a:extLst>
            </p:cNvPr>
            <p:cNvPicPr>
              <a:picLocks noChangeAspect="1"/>
            </p:cNvPicPr>
            <p:nvPr/>
          </p:nvPicPr>
          <p:blipFill>
            <a:blip r:embed="rId6">
              <a:alphaModFix/>
            </a:blip>
            <a:stretch>
              <a:fillRect/>
            </a:stretch>
          </p:blipFill>
          <p:spPr>
            <a:xfrm>
              <a:off x="443416" y="1635205"/>
              <a:ext cx="2357437" cy="1179973"/>
            </a:xfrm>
            <a:prstGeom prst="rect">
              <a:avLst/>
            </a:prstGeom>
          </p:spPr>
        </p:pic>
        <p:pic>
          <p:nvPicPr>
            <p:cNvPr id="12" name="Picture 11" descr="A picture containing light&#10;&#10;Description automatically generated">
              <a:extLst>
                <a:ext uri="{FF2B5EF4-FFF2-40B4-BE49-F238E27FC236}">
                  <a16:creationId xmlns:a16="http://schemas.microsoft.com/office/drawing/2014/main" id="{EC0821F2-F181-4174-9FF1-B037BD11D6D3}"/>
                </a:ext>
              </a:extLst>
            </p:cNvPr>
            <p:cNvPicPr>
              <a:picLocks noChangeAspect="1"/>
            </p:cNvPicPr>
            <p:nvPr/>
          </p:nvPicPr>
          <p:blipFill>
            <a:blip r:embed="rId7"/>
            <a:stretch>
              <a:fillRect/>
            </a:stretch>
          </p:blipFill>
          <p:spPr>
            <a:xfrm>
              <a:off x="1162117" y="1415679"/>
              <a:ext cx="3059587" cy="1750785"/>
            </a:xfrm>
            <a:prstGeom prst="rect">
              <a:avLst/>
            </a:prstGeom>
          </p:spPr>
        </p:pic>
        <p:sp>
          <p:nvSpPr>
            <p:cNvPr id="9" name="TextBox 8">
              <a:extLst>
                <a:ext uri="{FF2B5EF4-FFF2-40B4-BE49-F238E27FC236}">
                  <a16:creationId xmlns:a16="http://schemas.microsoft.com/office/drawing/2014/main" id="{41B18CDE-1966-4F27-AFE5-FF6ECCB3D2BE}"/>
                </a:ext>
              </a:extLst>
            </p:cNvPr>
            <p:cNvSpPr txBox="1"/>
            <p:nvPr/>
          </p:nvSpPr>
          <p:spPr>
            <a:xfrm>
              <a:off x="3836606" y="2919802"/>
              <a:ext cx="1763081" cy="184666"/>
            </a:xfrm>
            <a:prstGeom prst="rect">
              <a:avLst/>
            </a:prstGeom>
            <a:noFill/>
          </p:spPr>
          <p:txBody>
            <a:bodyPr wrap="square" lIns="0" tIns="0" rIns="0" bIns="0" rtlCol="0">
              <a:spAutoFit/>
            </a:bodyPr>
            <a:lstStyle/>
            <a:p>
              <a:pPr algn="ctr"/>
              <a:r>
                <a:rPr lang="en-US" sz="1200" b="1" dirty="0">
                  <a:latin typeface="Calibri" panose="020F0502020204030204" pitchFamily="34" charset="0"/>
                  <a:cs typeface="Calibri" panose="020F0502020204030204" pitchFamily="34" charset="0"/>
                </a:rPr>
                <a:t>(+)ssRNA, “template”</a:t>
              </a:r>
            </a:p>
          </p:txBody>
        </p:sp>
        <p:sp>
          <p:nvSpPr>
            <p:cNvPr id="11" name="TextBox 10">
              <a:extLst>
                <a:ext uri="{FF2B5EF4-FFF2-40B4-BE49-F238E27FC236}">
                  <a16:creationId xmlns:a16="http://schemas.microsoft.com/office/drawing/2014/main" id="{D140326C-E758-4ACB-8772-2777B07FBBC4}"/>
                </a:ext>
              </a:extLst>
            </p:cNvPr>
            <p:cNvSpPr txBox="1"/>
            <p:nvPr/>
          </p:nvSpPr>
          <p:spPr>
            <a:xfrm>
              <a:off x="1658750" y="2531936"/>
              <a:ext cx="958835" cy="169277"/>
            </a:xfrm>
            <a:prstGeom prst="rect">
              <a:avLst/>
            </a:prstGeom>
            <a:noFill/>
          </p:spPr>
          <p:txBody>
            <a:bodyPr wrap="square" lIns="0" tIns="0" rIns="0" bIns="0" rtlCol="0">
              <a:spAutoFit/>
            </a:bodyPr>
            <a:lstStyle/>
            <a:p>
              <a:pPr algn="ctr"/>
              <a:r>
                <a:rPr lang="en-US" sz="1100" dirty="0" err="1">
                  <a:latin typeface="Calibri" panose="020F0502020204030204" pitchFamily="34" charset="0"/>
                  <a:cs typeface="Calibri" panose="020F0502020204030204" pitchFamily="34" charset="0"/>
                </a:rPr>
                <a:t>RdRp</a:t>
              </a:r>
              <a:r>
                <a:rPr lang="en-US" sz="1100" dirty="0">
                  <a:latin typeface="Calibri" panose="020F0502020204030204" pitchFamily="34" charset="0"/>
                  <a:cs typeface="Calibri" panose="020F0502020204030204" pitchFamily="34" charset="0"/>
                </a:rPr>
                <a:t> Complex</a:t>
              </a:r>
            </a:p>
          </p:txBody>
        </p:sp>
        <p:sp>
          <p:nvSpPr>
            <p:cNvPr id="13" name="TextBox 12">
              <a:extLst>
                <a:ext uri="{FF2B5EF4-FFF2-40B4-BE49-F238E27FC236}">
                  <a16:creationId xmlns:a16="http://schemas.microsoft.com/office/drawing/2014/main" id="{61FDF37F-B8B5-40B4-BE09-3AC5321577BD}"/>
                </a:ext>
              </a:extLst>
            </p:cNvPr>
            <p:cNvSpPr txBox="1"/>
            <p:nvPr/>
          </p:nvSpPr>
          <p:spPr>
            <a:xfrm>
              <a:off x="2163419" y="1805536"/>
              <a:ext cx="1059015" cy="169277"/>
            </a:xfrm>
            <a:prstGeom prst="rect">
              <a:avLst/>
            </a:prstGeom>
            <a:noFill/>
          </p:spPr>
          <p:txBody>
            <a:bodyPr wrap="square" lIns="0" tIns="0" rIns="0" bIns="0" rtlCol="0">
              <a:spAutoFit/>
            </a:bodyPr>
            <a:lstStyle/>
            <a:p>
              <a:pPr algn="ctr"/>
              <a:r>
                <a:rPr lang="en-US" sz="1100" dirty="0">
                  <a:latin typeface="Calibri" panose="020F0502020204030204" pitchFamily="34" charset="0"/>
                  <a:cs typeface="Calibri" panose="020F0502020204030204" pitchFamily="34" charset="0"/>
                </a:rPr>
                <a:t>(-)</a:t>
              </a:r>
              <a:r>
                <a:rPr lang="en-US" sz="1100" dirty="0" err="1">
                  <a:latin typeface="Calibri" panose="020F0502020204030204" pitchFamily="34" charset="0"/>
                  <a:cs typeface="Calibri" panose="020F0502020204030204" pitchFamily="34" charset="0"/>
                </a:rPr>
                <a:t>ssRNA</a:t>
              </a:r>
              <a:r>
                <a:rPr lang="en-US" sz="1100" dirty="0">
                  <a:latin typeface="Calibri" panose="020F0502020204030204" pitchFamily="34" charset="0"/>
                  <a:cs typeface="Calibri" panose="020F0502020204030204" pitchFamily="34" charset="0"/>
                </a:rPr>
                <a:t>,“copy”</a:t>
              </a:r>
            </a:p>
          </p:txBody>
        </p:sp>
        <p:sp>
          <p:nvSpPr>
            <p:cNvPr id="16" name="TextBox 15">
              <a:extLst>
                <a:ext uri="{FF2B5EF4-FFF2-40B4-BE49-F238E27FC236}">
                  <a16:creationId xmlns:a16="http://schemas.microsoft.com/office/drawing/2014/main" id="{8C6DCD29-4369-46E5-A9B7-8C67B7E78ED8}"/>
                </a:ext>
              </a:extLst>
            </p:cNvPr>
            <p:cNvSpPr txBox="1"/>
            <p:nvPr/>
          </p:nvSpPr>
          <p:spPr>
            <a:xfrm>
              <a:off x="1464710" y="1533089"/>
              <a:ext cx="1925207" cy="169277"/>
            </a:xfrm>
            <a:prstGeom prst="rect">
              <a:avLst/>
            </a:prstGeom>
            <a:noFill/>
          </p:spPr>
          <p:txBody>
            <a:bodyPr wrap="none" lIns="0" tIns="0" rIns="0" bIns="0" rtlCol="0">
              <a:spAutoFit/>
            </a:bodyPr>
            <a:lstStyle/>
            <a:p>
              <a:pPr algn="ctr"/>
              <a:r>
                <a:rPr lang="en-US" sz="1100" dirty="0">
                  <a:latin typeface="Calibri" panose="020F0502020204030204" pitchFamily="34" charset="0"/>
                  <a:cs typeface="Calibri" panose="020F0502020204030204" pitchFamily="34" charset="0"/>
                </a:rPr>
                <a:t>i = Position of nucleoside addition</a:t>
              </a:r>
            </a:p>
          </p:txBody>
        </p:sp>
        <p:sp>
          <p:nvSpPr>
            <p:cNvPr id="17" name="TextBox 16">
              <a:extLst>
                <a:ext uri="{FF2B5EF4-FFF2-40B4-BE49-F238E27FC236}">
                  <a16:creationId xmlns:a16="http://schemas.microsoft.com/office/drawing/2014/main" id="{18906F7D-C1C5-415E-AF5D-986F9ADF77C1}"/>
                </a:ext>
              </a:extLst>
            </p:cNvPr>
            <p:cNvSpPr txBox="1"/>
            <p:nvPr/>
          </p:nvSpPr>
          <p:spPr>
            <a:xfrm>
              <a:off x="3743194" y="1421839"/>
              <a:ext cx="2235334" cy="184666"/>
            </a:xfrm>
            <a:prstGeom prst="rect">
              <a:avLst/>
            </a:prstGeom>
            <a:noFill/>
          </p:spPr>
          <p:txBody>
            <a:bodyPr wrap="square" lIns="0" tIns="0" rIns="0" bIns="0" rtlCol="0">
              <a:spAutoFit/>
            </a:bodyPr>
            <a:lstStyle/>
            <a:p>
              <a:pPr algn="ctr"/>
              <a:r>
                <a:rPr lang="en-US" sz="1200" b="1" dirty="0">
                  <a:latin typeface="Calibri" panose="020F0502020204030204" pitchFamily="34" charset="0"/>
                  <a:cs typeface="Calibri" panose="020F0502020204030204" pitchFamily="34" charset="0"/>
                </a:rPr>
                <a:t>Nucleoside triphosphate (NTP)</a:t>
              </a:r>
            </a:p>
          </p:txBody>
        </p:sp>
        <p:sp>
          <p:nvSpPr>
            <p:cNvPr id="18" name="TextBox 17">
              <a:extLst>
                <a:ext uri="{FF2B5EF4-FFF2-40B4-BE49-F238E27FC236}">
                  <a16:creationId xmlns:a16="http://schemas.microsoft.com/office/drawing/2014/main" id="{B5B4C940-187D-4DCD-9B4F-B09591BA134B}"/>
                </a:ext>
              </a:extLst>
            </p:cNvPr>
            <p:cNvSpPr txBox="1"/>
            <p:nvPr/>
          </p:nvSpPr>
          <p:spPr>
            <a:xfrm>
              <a:off x="5002972" y="1664079"/>
              <a:ext cx="2111284" cy="184666"/>
            </a:xfrm>
            <a:prstGeom prst="rect">
              <a:avLst/>
            </a:prstGeom>
            <a:noFill/>
          </p:spPr>
          <p:txBody>
            <a:bodyPr wrap="none" lIns="0" tIns="0" rIns="0" bIns="0" rtlCol="0">
              <a:spAutoFit/>
            </a:bodyPr>
            <a:lstStyle/>
            <a:p>
              <a:pPr algn="ctr"/>
              <a:r>
                <a:rPr lang="en-US" sz="1200" dirty="0" err="1">
                  <a:latin typeface="Calibri" panose="020F0502020204030204" pitchFamily="34" charset="0"/>
                  <a:cs typeface="Calibri" panose="020F0502020204030204" pitchFamily="34" charset="0"/>
                </a:rPr>
                <a:t>i</a:t>
              </a:r>
              <a:r>
                <a:rPr lang="en-US" sz="1200" dirty="0">
                  <a:latin typeface="Calibri" panose="020F0502020204030204" pitchFamily="34" charset="0"/>
                  <a:cs typeface="Calibri" panose="020F0502020204030204" pitchFamily="34" charset="0"/>
                </a:rPr>
                <a:t> = Position of nucleoside addition</a:t>
              </a:r>
            </a:p>
          </p:txBody>
        </p:sp>
        <p:sp>
          <p:nvSpPr>
            <p:cNvPr id="19" name="TextBox 18">
              <a:extLst>
                <a:ext uri="{FF2B5EF4-FFF2-40B4-BE49-F238E27FC236}">
                  <a16:creationId xmlns:a16="http://schemas.microsoft.com/office/drawing/2014/main" id="{5E3C64E2-2E4E-4D20-9319-8C5F9F0A0E88}"/>
                </a:ext>
              </a:extLst>
            </p:cNvPr>
            <p:cNvSpPr txBox="1"/>
            <p:nvPr/>
          </p:nvSpPr>
          <p:spPr>
            <a:xfrm>
              <a:off x="7615480" y="1675558"/>
              <a:ext cx="1253391" cy="184666"/>
            </a:xfrm>
            <a:prstGeom prst="rect">
              <a:avLst/>
            </a:prstGeom>
            <a:noFill/>
          </p:spPr>
          <p:txBody>
            <a:bodyPr wrap="square" lIns="0" tIns="0" rIns="0" bIns="0" rtlCol="0">
              <a:spAutoFit/>
            </a:bodyPr>
            <a:lstStyle/>
            <a:p>
              <a:pPr algn="ctr"/>
              <a:r>
                <a:rPr lang="en-US" sz="1200" b="1" dirty="0">
                  <a:latin typeface="Calibri" panose="020F0502020204030204" pitchFamily="34" charset="0"/>
                  <a:cs typeface="Calibri" panose="020F0502020204030204" pitchFamily="34" charset="0"/>
                </a:rPr>
                <a:t>(-)ssRNA, “copy”</a:t>
              </a:r>
            </a:p>
          </p:txBody>
        </p:sp>
        <p:sp>
          <p:nvSpPr>
            <p:cNvPr id="20" name="TextBox 19">
              <a:extLst>
                <a:ext uri="{FF2B5EF4-FFF2-40B4-BE49-F238E27FC236}">
                  <a16:creationId xmlns:a16="http://schemas.microsoft.com/office/drawing/2014/main" id="{774C97D1-811F-4148-A7EC-0FF8F8F65B3B}"/>
                </a:ext>
              </a:extLst>
            </p:cNvPr>
            <p:cNvSpPr txBox="1"/>
            <p:nvPr/>
          </p:nvSpPr>
          <p:spPr>
            <a:xfrm>
              <a:off x="5361308" y="3318669"/>
              <a:ext cx="174728" cy="169277"/>
            </a:xfrm>
            <a:prstGeom prst="rect">
              <a:avLst/>
            </a:prstGeom>
            <a:noFill/>
          </p:spPr>
          <p:txBody>
            <a:bodyPr wrap="none" lIns="0" tIns="0" rIns="0" bIns="0" rtlCol="0">
              <a:spAutoFit/>
            </a:bodyPr>
            <a:lstStyle/>
            <a:p>
              <a:pPr algn="ctr"/>
              <a:r>
                <a:rPr lang="en-US" sz="1100" dirty="0">
                  <a:latin typeface="Calibri" panose="020F0502020204030204" pitchFamily="34" charset="0"/>
                  <a:cs typeface="Calibri" panose="020F0502020204030204" pitchFamily="34" charset="0"/>
                </a:rPr>
                <a:t>i+1</a:t>
              </a:r>
            </a:p>
          </p:txBody>
        </p:sp>
        <p:sp>
          <p:nvSpPr>
            <p:cNvPr id="21" name="TextBox 20">
              <a:extLst>
                <a:ext uri="{FF2B5EF4-FFF2-40B4-BE49-F238E27FC236}">
                  <a16:creationId xmlns:a16="http://schemas.microsoft.com/office/drawing/2014/main" id="{A9CD612B-45D0-46A1-ACB5-56D29025AC19}"/>
                </a:ext>
              </a:extLst>
            </p:cNvPr>
            <p:cNvSpPr txBox="1"/>
            <p:nvPr/>
          </p:nvSpPr>
          <p:spPr>
            <a:xfrm>
              <a:off x="5372343" y="5046045"/>
              <a:ext cx="190758" cy="184666"/>
            </a:xfrm>
            <a:prstGeom prst="rect">
              <a:avLst/>
            </a:prstGeom>
            <a:noFill/>
          </p:spPr>
          <p:txBody>
            <a:bodyPr wrap="none" lIns="0" tIns="0" rIns="0" bIns="0" rtlCol="0">
              <a:spAutoFit/>
            </a:bodyPr>
            <a:lstStyle/>
            <a:p>
              <a:pPr algn="ctr"/>
              <a:r>
                <a:rPr lang="en-US" sz="1200" dirty="0">
                  <a:latin typeface="Calibri" panose="020F0502020204030204" pitchFamily="34" charset="0"/>
                  <a:cs typeface="Calibri" panose="020F0502020204030204" pitchFamily="34" charset="0"/>
                </a:rPr>
                <a:t>i+1</a:t>
              </a:r>
            </a:p>
          </p:txBody>
        </p:sp>
        <p:sp>
          <p:nvSpPr>
            <p:cNvPr id="22" name="TextBox 21">
              <a:extLst>
                <a:ext uri="{FF2B5EF4-FFF2-40B4-BE49-F238E27FC236}">
                  <a16:creationId xmlns:a16="http://schemas.microsoft.com/office/drawing/2014/main" id="{E081992A-948E-48A8-9894-913368E1943C}"/>
                </a:ext>
              </a:extLst>
            </p:cNvPr>
            <p:cNvSpPr txBox="1"/>
            <p:nvPr/>
          </p:nvSpPr>
          <p:spPr>
            <a:xfrm>
              <a:off x="5698575" y="5046045"/>
              <a:ext cx="190758" cy="184666"/>
            </a:xfrm>
            <a:prstGeom prst="rect">
              <a:avLst/>
            </a:prstGeom>
            <a:noFill/>
          </p:spPr>
          <p:txBody>
            <a:bodyPr wrap="none" lIns="0" tIns="0" rIns="0" bIns="0" rtlCol="0">
              <a:spAutoFit/>
            </a:bodyPr>
            <a:lstStyle/>
            <a:p>
              <a:pPr algn="ctr"/>
              <a:r>
                <a:rPr lang="en-US" sz="1200" dirty="0">
                  <a:latin typeface="Calibri" panose="020F0502020204030204" pitchFamily="34" charset="0"/>
                  <a:cs typeface="Calibri" panose="020F0502020204030204" pitchFamily="34" charset="0"/>
                </a:rPr>
                <a:t>i+2</a:t>
              </a:r>
            </a:p>
          </p:txBody>
        </p:sp>
        <p:sp>
          <p:nvSpPr>
            <p:cNvPr id="23" name="TextBox 22">
              <a:extLst>
                <a:ext uri="{FF2B5EF4-FFF2-40B4-BE49-F238E27FC236}">
                  <a16:creationId xmlns:a16="http://schemas.microsoft.com/office/drawing/2014/main" id="{4B9D426F-F782-4267-A3E6-200E53C1CD18}"/>
                </a:ext>
              </a:extLst>
            </p:cNvPr>
            <p:cNvSpPr txBox="1"/>
            <p:nvPr/>
          </p:nvSpPr>
          <p:spPr>
            <a:xfrm>
              <a:off x="6022425" y="5046045"/>
              <a:ext cx="190758" cy="184666"/>
            </a:xfrm>
            <a:prstGeom prst="rect">
              <a:avLst/>
            </a:prstGeom>
            <a:noFill/>
          </p:spPr>
          <p:txBody>
            <a:bodyPr wrap="none" lIns="0" tIns="0" rIns="0" bIns="0" rtlCol="0">
              <a:spAutoFit/>
            </a:bodyPr>
            <a:lstStyle/>
            <a:p>
              <a:pPr algn="ctr"/>
              <a:r>
                <a:rPr lang="en-US" sz="1200" dirty="0">
                  <a:latin typeface="Calibri" panose="020F0502020204030204" pitchFamily="34" charset="0"/>
                  <a:cs typeface="Calibri" panose="020F0502020204030204" pitchFamily="34" charset="0"/>
                </a:rPr>
                <a:t>i+3</a:t>
              </a:r>
            </a:p>
          </p:txBody>
        </p:sp>
        <p:sp>
          <p:nvSpPr>
            <p:cNvPr id="24" name="TextBox 23">
              <a:extLst>
                <a:ext uri="{FF2B5EF4-FFF2-40B4-BE49-F238E27FC236}">
                  <a16:creationId xmlns:a16="http://schemas.microsoft.com/office/drawing/2014/main" id="{FFFC9190-CFBE-437C-A166-74CEC4189D0E}"/>
                </a:ext>
              </a:extLst>
            </p:cNvPr>
            <p:cNvSpPr txBox="1"/>
            <p:nvPr/>
          </p:nvSpPr>
          <p:spPr>
            <a:xfrm>
              <a:off x="6315319" y="5046045"/>
              <a:ext cx="190758" cy="184666"/>
            </a:xfrm>
            <a:prstGeom prst="rect">
              <a:avLst/>
            </a:prstGeom>
            <a:noFill/>
          </p:spPr>
          <p:txBody>
            <a:bodyPr wrap="none" lIns="0" tIns="0" rIns="0" bIns="0" rtlCol="0">
              <a:spAutoFit/>
            </a:bodyPr>
            <a:lstStyle/>
            <a:p>
              <a:pPr algn="ctr"/>
              <a:r>
                <a:rPr lang="en-US" sz="1200" dirty="0">
                  <a:latin typeface="Calibri" panose="020F0502020204030204" pitchFamily="34" charset="0"/>
                  <a:cs typeface="Calibri" panose="020F0502020204030204" pitchFamily="34" charset="0"/>
                </a:rPr>
                <a:t>i+4</a:t>
              </a:r>
            </a:p>
          </p:txBody>
        </p:sp>
        <p:sp>
          <p:nvSpPr>
            <p:cNvPr id="25" name="TextBox 24">
              <a:extLst>
                <a:ext uri="{FF2B5EF4-FFF2-40B4-BE49-F238E27FC236}">
                  <a16:creationId xmlns:a16="http://schemas.microsoft.com/office/drawing/2014/main" id="{62C15BF6-3F78-4E6F-9AE3-E3B3A3B8C4FC}"/>
                </a:ext>
              </a:extLst>
            </p:cNvPr>
            <p:cNvSpPr txBox="1"/>
            <p:nvPr/>
          </p:nvSpPr>
          <p:spPr>
            <a:xfrm>
              <a:off x="318206" y="2341158"/>
              <a:ext cx="733758" cy="338554"/>
            </a:xfrm>
            <a:prstGeom prst="rect">
              <a:avLst/>
            </a:prstGeom>
            <a:noFill/>
          </p:spPr>
          <p:txBody>
            <a:bodyPr wrap="square" lIns="0" tIns="0" rIns="0" bIns="0" rtlCol="0">
              <a:spAutoFit/>
            </a:bodyPr>
            <a:lstStyle/>
            <a:p>
              <a:r>
                <a:rPr lang="en-US" sz="1100" dirty="0">
                  <a:latin typeface="Calibri" panose="020F0502020204030204" pitchFamily="34" charset="0"/>
                  <a:cs typeface="Calibri" panose="020F0502020204030204" pitchFamily="34" charset="0"/>
                </a:rPr>
                <a:t>(+)</a:t>
              </a:r>
              <a:r>
                <a:rPr lang="en-US" sz="1100" dirty="0" err="1">
                  <a:latin typeface="Calibri" panose="020F0502020204030204" pitchFamily="34" charset="0"/>
                  <a:cs typeface="Calibri" panose="020F0502020204030204" pitchFamily="34" charset="0"/>
                </a:rPr>
                <a:t>ssRNA</a:t>
              </a:r>
              <a:r>
                <a:rPr lang="en-US" sz="1100" dirty="0">
                  <a:latin typeface="Calibri" panose="020F0502020204030204" pitchFamily="34" charset="0"/>
                  <a:cs typeface="Calibri" panose="020F0502020204030204" pitchFamily="34" charset="0"/>
                </a:rPr>
                <a:t>, </a:t>
              </a:r>
              <a:br>
                <a:rPr lang="en-US" sz="1100" dirty="0">
                  <a:latin typeface="Calibri" panose="020F0502020204030204" pitchFamily="34" charset="0"/>
                  <a:cs typeface="Calibri" panose="020F0502020204030204" pitchFamily="34" charset="0"/>
                </a:rPr>
              </a:br>
              <a:r>
                <a:rPr lang="en-US" sz="1100" dirty="0">
                  <a:latin typeface="Calibri" panose="020F0502020204030204" pitchFamily="34" charset="0"/>
                  <a:cs typeface="Calibri" panose="020F0502020204030204" pitchFamily="34" charset="0"/>
                </a:rPr>
                <a:t>“template”</a:t>
              </a:r>
            </a:p>
          </p:txBody>
        </p:sp>
        <p:sp>
          <p:nvSpPr>
            <p:cNvPr id="27" name="TextBox 26">
              <a:extLst>
                <a:ext uri="{FF2B5EF4-FFF2-40B4-BE49-F238E27FC236}">
                  <a16:creationId xmlns:a16="http://schemas.microsoft.com/office/drawing/2014/main" id="{0C34A622-38C5-7945-9A3A-6FAECE010503}"/>
                </a:ext>
              </a:extLst>
            </p:cNvPr>
            <p:cNvSpPr txBox="1"/>
            <p:nvPr/>
          </p:nvSpPr>
          <p:spPr>
            <a:xfrm>
              <a:off x="642875" y="3075458"/>
              <a:ext cx="2102295" cy="276999"/>
            </a:xfrm>
            <a:prstGeom prst="rect">
              <a:avLst/>
            </a:prstGeom>
            <a:solidFill>
              <a:srgbClr val="0070C0">
                <a:alpha val="8000"/>
              </a:srgbClr>
            </a:solidFill>
          </p:spPr>
          <p:txBody>
            <a:bodyPr wrap="square" lIns="91440" tIns="45720" rIns="91440" bIns="45720" rtlCol="0">
              <a:spAutoFit/>
            </a:bodyPr>
            <a:lstStyle/>
            <a:p>
              <a:pPr algn="ctr"/>
              <a:r>
                <a:rPr lang="en-US" sz="1200" dirty="0">
                  <a:latin typeface="Calibri" panose="020F0502020204030204" pitchFamily="34" charset="0"/>
                  <a:cs typeface="Calibri" panose="020F0502020204030204" pitchFamily="34" charset="0"/>
                </a:rPr>
                <a:t>Direction of RNA translocation</a:t>
              </a:r>
            </a:p>
          </p:txBody>
        </p:sp>
        <p:sp>
          <p:nvSpPr>
            <p:cNvPr id="28" name="Right Arrow 27">
              <a:extLst>
                <a:ext uri="{FF2B5EF4-FFF2-40B4-BE49-F238E27FC236}">
                  <a16:creationId xmlns:a16="http://schemas.microsoft.com/office/drawing/2014/main" id="{10E3EBEA-DDEF-3840-8973-A53D1DC21E87}"/>
                </a:ext>
              </a:extLst>
            </p:cNvPr>
            <p:cNvSpPr/>
            <p:nvPr/>
          </p:nvSpPr>
          <p:spPr>
            <a:xfrm>
              <a:off x="1432342" y="3398139"/>
              <a:ext cx="509747" cy="132935"/>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71938037"/>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07D53-7476-4AAA-BA2A-EEEAE46F64CA}"/>
              </a:ext>
            </a:extLst>
          </p:cNvPr>
          <p:cNvSpPr>
            <a:spLocks noGrp="1"/>
          </p:cNvSpPr>
          <p:nvPr>
            <p:ph type="title"/>
          </p:nvPr>
        </p:nvSpPr>
        <p:spPr>
          <a:xfrm>
            <a:off x="323849" y="70136"/>
            <a:ext cx="8734425" cy="1091184"/>
          </a:xfrm>
        </p:spPr>
        <p:txBody>
          <a:bodyPr>
            <a:normAutofit/>
          </a:bodyPr>
          <a:lstStyle/>
          <a:p>
            <a:r>
              <a:rPr lang="en-US" sz="2400" dirty="0"/>
              <a:t>SARS-CoV-2 RNA-Dependent RNA Polymerase (</a:t>
            </a:r>
            <a:r>
              <a:rPr lang="en-US" sz="2400" dirty="0" err="1"/>
              <a:t>RdRp</a:t>
            </a:r>
            <a:r>
              <a:rPr lang="en-US" sz="2400" dirty="0"/>
              <a:t>) Complex: Genome Replication, Addition of Nucleoside Triphosphates (NTPs)</a:t>
            </a:r>
          </a:p>
        </p:txBody>
      </p:sp>
      <p:grpSp>
        <p:nvGrpSpPr>
          <p:cNvPr id="3" name="Group 2">
            <a:extLst>
              <a:ext uri="{FF2B5EF4-FFF2-40B4-BE49-F238E27FC236}">
                <a16:creationId xmlns:a16="http://schemas.microsoft.com/office/drawing/2014/main" id="{086DC747-6E70-2C4E-BFF9-520046460393}"/>
              </a:ext>
            </a:extLst>
          </p:cNvPr>
          <p:cNvGrpSpPr/>
          <p:nvPr/>
        </p:nvGrpSpPr>
        <p:grpSpPr>
          <a:xfrm>
            <a:off x="378680" y="1441079"/>
            <a:ext cx="8631042" cy="5033079"/>
            <a:chOff x="378680" y="1466479"/>
            <a:chExt cx="8631042" cy="5033079"/>
          </a:xfrm>
        </p:grpSpPr>
        <p:pic>
          <p:nvPicPr>
            <p:cNvPr id="64" name="Picture 63" descr="A picture containing drawing&#10;&#10;Description automatically generated">
              <a:extLst>
                <a:ext uri="{FF2B5EF4-FFF2-40B4-BE49-F238E27FC236}">
                  <a16:creationId xmlns:a16="http://schemas.microsoft.com/office/drawing/2014/main" id="{BF5E5015-47CD-4DD2-B01C-8F5DC4AA9A51}"/>
                </a:ext>
              </a:extLst>
            </p:cNvPr>
            <p:cNvPicPr>
              <a:picLocks noChangeAspect="1"/>
            </p:cNvPicPr>
            <p:nvPr/>
          </p:nvPicPr>
          <p:blipFill>
            <a:blip r:embed="rId3"/>
            <a:stretch>
              <a:fillRect/>
            </a:stretch>
          </p:blipFill>
          <p:spPr>
            <a:xfrm>
              <a:off x="3814350" y="4886327"/>
              <a:ext cx="4937760" cy="1613231"/>
            </a:xfrm>
            <a:prstGeom prst="rect">
              <a:avLst/>
            </a:prstGeom>
          </p:spPr>
        </p:pic>
        <p:pic>
          <p:nvPicPr>
            <p:cNvPr id="4" name="Picture 3" descr="A close up of a logo&#10;&#10;Description automatically generated">
              <a:extLst>
                <a:ext uri="{FF2B5EF4-FFF2-40B4-BE49-F238E27FC236}">
                  <a16:creationId xmlns:a16="http://schemas.microsoft.com/office/drawing/2014/main" id="{43E5E4EF-3725-4546-92B5-2A7AE01F4039}"/>
                </a:ext>
              </a:extLst>
            </p:cNvPr>
            <p:cNvPicPr>
              <a:picLocks noChangeAspect="1"/>
            </p:cNvPicPr>
            <p:nvPr/>
          </p:nvPicPr>
          <p:blipFill>
            <a:blip r:embed="rId4"/>
            <a:stretch>
              <a:fillRect/>
            </a:stretch>
          </p:blipFill>
          <p:spPr>
            <a:xfrm>
              <a:off x="615886" y="4071681"/>
              <a:ext cx="2151127" cy="1998901"/>
            </a:xfrm>
            <a:prstGeom prst="rect">
              <a:avLst/>
            </a:prstGeom>
          </p:spPr>
        </p:pic>
        <p:sp>
          <p:nvSpPr>
            <p:cNvPr id="40" name="TextBox 39">
              <a:extLst>
                <a:ext uri="{FF2B5EF4-FFF2-40B4-BE49-F238E27FC236}">
                  <a16:creationId xmlns:a16="http://schemas.microsoft.com/office/drawing/2014/main" id="{F19EAF54-D0AF-4D54-A8FA-D5943D026293}"/>
                </a:ext>
              </a:extLst>
            </p:cNvPr>
            <p:cNvSpPr txBox="1"/>
            <p:nvPr/>
          </p:nvSpPr>
          <p:spPr>
            <a:xfrm>
              <a:off x="614853" y="3835923"/>
              <a:ext cx="2242644" cy="215444"/>
            </a:xfrm>
            <a:prstGeom prst="rect">
              <a:avLst/>
            </a:prstGeom>
            <a:noFill/>
          </p:spPr>
          <p:txBody>
            <a:bodyPr wrap="square" lIns="0" tIns="0" rIns="0" bIns="0" rtlCol="0">
              <a:spAutoFit/>
            </a:bodyPr>
            <a:lstStyle/>
            <a:p>
              <a:pPr algn="ctr"/>
              <a:r>
                <a:rPr lang="en-US" sz="1400" dirty="0">
                  <a:latin typeface="Calibri" panose="020F0502020204030204" pitchFamily="34" charset="0"/>
                  <a:cs typeface="Calibri" panose="020F0502020204030204" pitchFamily="34" charset="0"/>
                </a:rPr>
                <a:t>Adenosine triphosphate (ATP)</a:t>
              </a:r>
            </a:p>
          </p:txBody>
        </p:sp>
        <p:sp>
          <p:nvSpPr>
            <p:cNvPr id="43" name="TextBox 42">
              <a:extLst>
                <a:ext uri="{FF2B5EF4-FFF2-40B4-BE49-F238E27FC236}">
                  <a16:creationId xmlns:a16="http://schemas.microsoft.com/office/drawing/2014/main" id="{9B1D8532-3C57-4AA2-B40E-2EE84727EC0C}"/>
                </a:ext>
              </a:extLst>
            </p:cNvPr>
            <p:cNvSpPr txBox="1"/>
            <p:nvPr/>
          </p:nvSpPr>
          <p:spPr>
            <a:xfrm>
              <a:off x="2355667" y="4739649"/>
              <a:ext cx="480902" cy="153888"/>
            </a:xfrm>
            <a:prstGeom prst="rect">
              <a:avLst/>
            </a:prstGeom>
            <a:noFill/>
          </p:spPr>
          <p:txBody>
            <a:bodyPr wrap="none" lIns="0" tIns="0" rIns="0" bIns="0" rtlCol="0">
              <a:spAutoFit/>
            </a:bodyPr>
            <a:lstStyle/>
            <a:p>
              <a:pPr algn="ctr"/>
              <a:r>
                <a:rPr lang="en-US" sz="1000" i="1" dirty="0">
                  <a:latin typeface="Calibri" panose="020F0502020204030204" pitchFamily="34" charset="0"/>
                  <a:cs typeface="Calibri" panose="020F0502020204030204" pitchFamily="34" charset="0"/>
                </a:rPr>
                <a:t>C-N bond</a:t>
              </a:r>
            </a:p>
          </p:txBody>
        </p:sp>
        <p:pic>
          <p:nvPicPr>
            <p:cNvPr id="45" name="Picture 44" descr="A picture containing drawing&#10;&#10;Description automatically generated">
              <a:extLst>
                <a:ext uri="{FF2B5EF4-FFF2-40B4-BE49-F238E27FC236}">
                  <a16:creationId xmlns:a16="http://schemas.microsoft.com/office/drawing/2014/main" id="{64CACE49-1095-460D-9E40-2D0962D2E2C5}"/>
                </a:ext>
              </a:extLst>
            </p:cNvPr>
            <p:cNvPicPr>
              <a:picLocks noChangeAspect="1"/>
            </p:cNvPicPr>
            <p:nvPr/>
          </p:nvPicPr>
          <p:blipFill>
            <a:blip r:embed="rId5"/>
            <a:stretch>
              <a:fillRect/>
            </a:stretch>
          </p:blipFill>
          <p:spPr>
            <a:xfrm>
              <a:off x="3814350" y="3124048"/>
              <a:ext cx="4937760" cy="1578906"/>
            </a:xfrm>
            <a:prstGeom prst="rect">
              <a:avLst/>
            </a:prstGeom>
          </p:spPr>
        </p:pic>
        <p:pic>
          <p:nvPicPr>
            <p:cNvPr id="46" name="Picture 45" descr="A picture containing drawing&#10;&#10;Description automatically generated">
              <a:extLst>
                <a:ext uri="{FF2B5EF4-FFF2-40B4-BE49-F238E27FC236}">
                  <a16:creationId xmlns:a16="http://schemas.microsoft.com/office/drawing/2014/main" id="{0DD5535F-4488-4E01-B08F-97C3C44F4326}"/>
                </a:ext>
              </a:extLst>
            </p:cNvPr>
            <p:cNvPicPr>
              <a:picLocks noChangeAspect="1"/>
            </p:cNvPicPr>
            <p:nvPr/>
          </p:nvPicPr>
          <p:blipFill>
            <a:blip r:embed="rId6"/>
            <a:stretch>
              <a:fillRect/>
            </a:stretch>
          </p:blipFill>
          <p:spPr>
            <a:xfrm>
              <a:off x="3823894" y="1761964"/>
              <a:ext cx="4934566" cy="1185864"/>
            </a:xfrm>
            <a:prstGeom prst="rect">
              <a:avLst/>
            </a:prstGeom>
          </p:spPr>
        </p:pic>
        <p:pic>
          <p:nvPicPr>
            <p:cNvPr id="47" name="Picture 46" descr="A picture containing black&#10;&#10;Description automatically generated">
              <a:extLst>
                <a:ext uri="{FF2B5EF4-FFF2-40B4-BE49-F238E27FC236}">
                  <a16:creationId xmlns:a16="http://schemas.microsoft.com/office/drawing/2014/main" id="{16C2D9B4-E06D-4742-A00B-85EC76C4B899}"/>
                </a:ext>
              </a:extLst>
            </p:cNvPr>
            <p:cNvPicPr>
              <a:picLocks noChangeAspect="1"/>
            </p:cNvPicPr>
            <p:nvPr/>
          </p:nvPicPr>
          <p:blipFill>
            <a:blip r:embed="rId7">
              <a:alphaModFix/>
            </a:blip>
            <a:stretch>
              <a:fillRect/>
            </a:stretch>
          </p:blipFill>
          <p:spPr>
            <a:xfrm>
              <a:off x="378680" y="1686005"/>
              <a:ext cx="2357437" cy="1179973"/>
            </a:xfrm>
            <a:prstGeom prst="rect">
              <a:avLst/>
            </a:prstGeom>
          </p:spPr>
        </p:pic>
        <p:pic>
          <p:nvPicPr>
            <p:cNvPr id="48" name="Picture 47" descr="A picture containing light&#10;&#10;Description automatically generated">
              <a:extLst>
                <a:ext uri="{FF2B5EF4-FFF2-40B4-BE49-F238E27FC236}">
                  <a16:creationId xmlns:a16="http://schemas.microsoft.com/office/drawing/2014/main" id="{0C08F6AD-78E1-462F-AE54-8F081AB58E62}"/>
                </a:ext>
              </a:extLst>
            </p:cNvPr>
            <p:cNvPicPr>
              <a:picLocks noChangeAspect="1"/>
            </p:cNvPicPr>
            <p:nvPr/>
          </p:nvPicPr>
          <p:blipFill>
            <a:blip r:embed="rId8"/>
            <a:stretch>
              <a:fillRect/>
            </a:stretch>
          </p:blipFill>
          <p:spPr>
            <a:xfrm>
              <a:off x="1234945" y="1466479"/>
              <a:ext cx="3059587" cy="1750785"/>
            </a:xfrm>
            <a:prstGeom prst="rect">
              <a:avLst/>
            </a:prstGeom>
          </p:spPr>
        </p:pic>
        <p:sp>
          <p:nvSpPr>
            <p:cNvPr id="49" name="TextBox 48">
              <a:extLst>
                <a:ext uri="{FF2B5EF4-FFF2-40B4-BE49-F238E27FC236}">
                  <a16:creationId xmlns:a16="http://schemas.microsoft.com/office/drawing/2014/main" id="{2AFB1D0D-7AED-4D13-B154-E26B19BEAC10}"/>
                </a:ext>
              </a:extLst>
            </p:cNvPr>
            <p:cNvSpPr txBox="1"/>
            <p:nvPr/>
          </p:nvSpPr>
          <p:spPr>
            <a:xfrm>
              <a:off x="3836607" y="2970602"/>
              <a:ext cx="1658892" cy="184666"/>
            </a:xfrm>
            <a:prstGeom prst="rect">
              <a:avLst/>
            </a:prstGeom>
            <a:noFill/>
          </p:spPr>
          <p:txBody>
            <a:bodyPr wrap="square" lIns="0" tIns="0" rIns="0" bIns="0" rtlCol="0">
              <a:spAutoFit/>
            </a:bodyPr>
            <a:lstStyle/>
            <a:p>
              <a:pPr algn="ctr"/>
              <a:r>
                <a:rPr lang="en-US" sz="1200" b="1" dirty="0">
                  <a:latin typeface="Calibri" panose="020F0502020204030204" pitchFamily="34" charset="0"/>
                  <a:cs typeface="Calibri" panose="020F0502020204030204" pitchFamily="34" charset="0"/>
                </a:rPr>
                <a:t>(+)ssRNA, “template”</a:t>
              </a:r>
            </a:p>
          </p:txBody>
        </p:sp>
        <p:sp>
          <p:nvSpPr>
            <p:cNvPr id="50" name="TextBox 49">
              <a:extLst>
                <a:ext uri="{FF2B5EF4-FFF2-40B4-BE49-F238E27FC236}">
                  <a16:creationId xmlns:a16="http://schemas.microsoft.com/office/drawing/2014/main" id="{646E7342-D9EA-4CDE-9AF3-CFC617B5D0FB}"/>
                </a:ext>
              </a:extLst>
            </p:cNvPr>
            <p:cNvSpPr txBox="1"/>
            <p:nvPr/>
          </p:nvSpPr>
          <p:spPr>
            <a:xfrm>
              <a:off x="1549778" y="2582736"/>
              <a:ext cx="911258" cy="169277"/>
            </a:xfrm>
            <a:prstGeom prst="rect">
              <a:avLst/>
            </a:prstGeom>
            <a:noFill/>
          </p:spPr>
          <p:txBody>
            <a:bodyPr wrap="square" lIns="0" tIns="0" rIns="0" bIns="0" rtlCol="0">
              <a:spAutoFit/>
            </a:bodyPr>
            <a:lstStyle/>
            <a:p>
              <a:pPr algn="ctr"/>
              <a:r>
                <a:rPr lang="en-US" sz="1100" dirty="0" err="1">
                  <a:latin typeface="Calibri" panose="020F0502020204030204" pitchFamily="34" charset="0"/>
                  <a:cs typeface="Calibri" panose="020F0502020204030204" pitchFamily="34" charset="0"/>
                </a:rPr>
                <a:t>RdRp</a:t>
              </a:r>
              <a:r>
                <a:rPr lang="en-US" sz="1100" dirty="0">
                  <a:latin typeface="Calibri" panose="020F0502020204030204" pitchFamily="34" charset="0"/>
                  <a:cs typeface="Calibri" panose="020F0502020204030204" pitchFamily="34" charset="0"/>
                </a:rPr>
                <a:t> Complex</a:t>
              </a:r>
            </a:p>
          </p:txBody>
        </p:sp>
        <p:sp>
          <p:nvSpPr>
            <p:cNvPr id="51" name="TextBox 50">
              <a:extLst>
                <a:ext uri="{FF2B5EF4-FFF2-40B4-BE49-F238E27FC236}">
                  <a16:creationId xmlns:a16="http://schemas.microsoft.com/office/drawing/2014/main" id="{A4DCCFAD-4602-4131-BD46-5F9AC1BD3B20}"/>
                </a:ext>
              </a:extLst>
            </p:cNvPr>
            <p:cNvSpPr txBox="1"/>
            <p:nvPr/>
          </p:nvSpPr>
          <p:spPr>
            <a:xfrm>
              <a:off x="2034872" y="1823968"/>
              <a:ext cx="952168" cy="169277"/>
            </a:xfrm>
            <a:prstGeom prst="rect">
              <a:avLst/>
            </a:prstGeom>
            <a:noFill/>
          </p:spPr>
          <p:txBody>
            <a:bodyPr wrap="square" lIns="0" tIns="0" rIns="0" bIns="0" rtlCol="0">
              <a:spAutoFit/>
            </a:bodyPr>
            <a:lstStyle/>
            <a:p>
              <a:pPr algn="ctr"/>
              <a:r>
                <a:rPr lang="en-US" sz="1100" dirty="0">
                  <a:latin typeface="Calibri" panose="020F0502020204030204" pitchFamily="34" charset="0"/>
                  <a:cs typeface="Calibri" panose="020F0502020204030204" pitchFamily="34" charset="0"/>
                </a:rPr>
                <a:t>(-)</a:t>
              </a:r>
              <a:r>
                <a:rPr lang="en-US" sz="1100" dirty="0" err="1">
                  <a:latin typeface="Calibri" panose="020F0502020204030204" pitchFamily="34" charset="0"/>
                  <a:cs typeface="Calibri" panose="020F0502020204030204" pitchFamily="34" charset="0"/>
                </a:rPr>
                <a:t>ssRNA</a:t>
              </a:r>
              <a:r>
                <a:rPr lang="en-US" sz="1100" dirty="0">
                  <a:latin typeface="Calibri" panose="020F0502020204030204" pitchFamily="34" charset="0"/>
                  <a:cs typeface="Calibri" panose="020F0502020204030204" pitchFamily="34" charset="0"/>
                </a:rPr>
                <a:t>, “copy”</a:t>
              </a:r>
            </a:p>
          </p:txBody>
        </p:sp>
        <p:sp>
          <p:nvSpPr>
            <p:cNvPr id="53" name="TextBox 52">
              <a:extLst>
                <a:ext uri="{FF2B5EF4-FFF2-40B4-BE49-F238E27FC236}">
                  <a16:creationId xmlns:a16="http://schemas.microsoft.com/office/drawing/2014/main" id="{07AB3669-E219-4146-A9B5-93E94E7AAFC2}"/>
                </a:ext>
              </a:extLst>
            </p:cNvPr>
            <p:cNvSpPr txBox="1"/>
            <p:nvPr/>
          </p:nvSpPr>
          <p:spPr>
            <a:xfrm>
              <a:off x="1351422" y="1527245"/>
              <a:ext cx="1925207" cy="169277"/>
            </a:xfrm>
            <a:prstGeom prst="rect">
              <a:avLst/>
            </a:prstGeom>
            <a:noFill/>
          </p:spPr>
          <p:txBody>
            <a:bodyPr wrap="none" lIns="0" tIns="0" rIns="0" bIns="0" rtlCol="0">
              <a:spAutoFit/>
            </a:bodyPr>
            <a:lstStyle/>
            <a:p>
              <a:pPr algn="ctr"/>
              <a:r>
                <a:rPr lang="en-US" sz="1100" dirty="0">
                  <a:latin typeface="Calibri" panose="020F0502020204030204" pitchFamily="34" charset="0"/>
                  <a:cs typeface="Calibri" panose="020F0502020204030204" pitchFamily="34" charset="0"/>
                </a:rPr>
                <a:t>i = Position of nucleoside addition</a:t>
              </a:r>
            </a:p>
          </p:txBody>
        </p:sp>
        <p:sp>
          <p:nvSpPr>
            <p:cNvPr id="54" name="TextBox 53">
              <a:extLst>
                <a:ext uri="{FF2B5EF4-FFF2-40B4-BE49-F238E27FC236}">
                  <a16:creationId xmlns:a16="http://schemas.microsoft.com/office/drawing/2014/main" id="{6A2C5DC4-F593-4B87-9A0F-26C898A6D1BA}"/>
                </a:ext>
              </a:extLst>
            </p:cNvPr>
            <p:cNvSpPr txBox="1"/>
            <p:nvPr/>
          </p:nvSpPr>
          <p:spPr>
            <a:xfrm>
              <a:off x="3605630" y="1472639"/>
              <a:ext cx="2419067" cy="184666"/>
            </a:xfrm>
            <a:prstGeom prst="rect">
              <a:avLst/>
            </a:prstGeom>
            <a:noFill/>
          </p:spPr>
          <p:txBody>
            <a:bodyPr wrap="square" lIns="0" tIns="0" rIns="0" bIns="0" rtlCol="0">
              <a:spAutoFit/>
            </a:bodyPr>
            <a:lstStyle/>
            <a:p>
              <a:pPr algn="ctr"/>
              <a:r>
                <a:rPr lang="en-US" sz="1200" b="1" dirty="0">
                  <a:latin typeface="Calibri" panose="020F0502020204030204" pitchFamily="34" charset="0"/>
                  <a:cs typeface="Calibri" panose="020F0502020204030204" pitchFamily="34" charset="0"/>
                </a:rPr>
                <a:t>Nucleoside triphosphate(NTP)</a:t>
              </a:r>
            </a:p>
          </p:txBody>
        </p:sp>
        <p:sp>
          <p:nvSpPr>
            <p:cNvPr id="55" name="TextBox 54">
              <a:extLst>
                <a:ext uri="{FF2B5EF4-FFF2-40B4-BE49-F238E27FC236}">
                  <a16:creationId xmlns:a16="http://schemas.microsoft.com/office/drawing/2014/main" id="{D0ECB335-B4CC-4E83-971D-6C20FAACC1BE}"/>
                </a:ext>
              </a:extLst>
            </p:cNvPr>
            <p:cNvSpPr txBox="1"/>
            <p:nvPr/>
          </p:nvSpPr>
          <p:spPr>
            <a:xfrm>
              <a:off x="4954420" y="1714879"/>
              <a:ext cx="2111284" cy="184666"/>
            </a:xfrm>
            <a:prstGeom prst="rect">
              <a:avLst/>
            </a:prstGeom>
            <a:noFill/>
          </p:spPr>
          <p:txBody>
            <a:bodyPr wrap="none" lIns="0" tIns="0" rIns="0" bIns="0" rtlCol="0">
              <a:spAutoFit/>
            </a:bodyPr>
            <a:lstStyle/>
            <a:p>
              <a:pPr algn="ctr"/>
              <a:r>
                <a:rPr lang="en-US" sz="1200" dirty="0">
                  <a:latin typeface="Calibri" panose="020F0502020204030204" pitchFamily="34" charset="0"/>
                  <a:cs typeface="Calibri" panose="020F0502020204030204" pitchFamily="34" charset="0"/>
                </a:rPr>
                <a:t>i = Position of nucleoside addition</a:t>
              </a:r>
            </a:p>
          </p:txBody>
        </p:sp>
        <p:sp>
          <p:nvSpPr>
            <p:cNvPr id="56" name="TextBox 55">
              <a:extLst>
                <a:ext uri="{FF2B5EF4-FFF2-40B4-BE49-F238E27FC236}">
                  <a16:creationId xmlns:a16="http://schemas.microsoft.com/office/drawing/2014/main" id="{DEB9D822-9141-41E3-AC57-3106B904C2EB}"/>
                </a:ext>
              </a:extLst>
            </p:cNvPr>
            <p:cNvSpPr txBox="1"/>
            <p:nvPr/>
          </p:nvSpPr>
          <p:spPr>
            <a:xfrm>
              <a:off x="7736860" y="1702082"/>
              <a:ext cx="1272862" cy="184666"/>
            </a:xfrm>
            <a:prstGeom prst="rect">
              <a:avLst/>
            </a:prstGeom>
            <a:noFill/>
          </p:spPr>
          <p:txBody>
            <a:bodyPr wrap="square" lIns="0" tIns="0" rIns="0" bIns="0" rtlCol="0">
              <a:spAutoFit/>
            </a:bodyPr>
            <a:lstStyle/>
            <a:p>
              <a:pPr algn="ctr"/>
              <a:r>
                <a:rPr lang="en-US" sz="1200" b="1" dirty="0">
                  <a:latin typeface="Calibri" panose="020F0502020204030204" pitchFamily="34" charset="0"/>
                  <a:cs typeface="Calibri" panose="020F0502020204030204" pitchFamily="34" charset="0"/>
                </a:rPr>
                <a:t>(-)ssRNA, “copy”</a:t>
              </a:r>
            </a:p>
          </p:txBody>
        </p:sp>
        <p:sp>
          <p:nvSpPr>
            <p:cNvPr id="57" name="TextBox 56">
              <a:extLst>
                <a:ext uri="{FF2B5EF4-FFF2-40B4-BE49-F238E27FC236}">
                  <a16:creationId xmlns:a16="http://schemas.microsoft.com/office/drawing/2014/main" id="{5C68B6D9-F4F8-4489-B189-2F3D6C7861A3}"/>
                </a:ext>
              </a:extLst>
            </p:cNvPr>
            <p:cNvSpPr txBox="1"/>
            <p:nvPr/>
          </p:nvSpPr>
          <p:spPr>
            <a:xfrm>
              <a:off x="5304741" y="3369469"/>
              <a:ext cx="190758" cy="184666"/>
            </a:xfrm>
            <a:prstGeom prst="rect">
              <a:avLst/>
            </a:prstGeom>
            <a:noFill/>
          </p:spPr>
          <p:txBody>
            <a:bodyPr wrap="none" lIns="0" tIns="0" rIns="0" bIns="0" rtlCol="0">
              <a:spAutoFit/>
            </a:bodyPr>
            <a:lstStyle/>
            <a:p>
              <a:pPr algn="ctr"/>
              <a:r>
                <a:rPr lang="en-US" sz="1200" dirty="0">
                  <a:latin typeface="Calibri" panose="020F0502020204030204" pitchFamily="34" charset="0"/>
                  <a:cs typeface="Calibri" panose="020F0502020204030204" pitchFamily="34" charset="0"/>
                </a:rPr>
                <a:t>i+1</a:t>
              </a:r>
            </a:p>
          </p:txBody>
        </p:sp>
        <p:sp>
          <p:nvSpPr>
            <p:cNvPr id="58" name="TextBox 57">
              <a:extLst>
                <a:ext uri="{FF2B5EF4-FFF2-40B4-BE49-F238E27FC236}">
                  <a16:creationId xmlns:a16="http://schemas.microsoft.com/office/drawing/2014/main" id="{361C4DBE-7DD6-4549-A3B2-6BEC4657508D}"/>
                </a:ext>
              </a:extLst>
            </p:cNvPr>
            <p:cNvSpPr txBox="1"/>
            <p:nvPr/>
          </p:nvSpPr>
          <p:spPr>
            <a:xfrm>
              <a:off x="5323791" y="5129213"/>
              <a:ext cx="190758" cy="184666"/>
            </a:xfrm>
            <a:prstGeom prst="rect">
              <a:avLst/>
            </a:prstGeom>
            <a:noFill/>
          </p:spPr>
          <p:txBody>
            <a:bodyPr wrap="none" lIns="0" tIns="0" rIns="0" bIns="0" rtlCol="0">
              <a:spAutoFit/>
            </a:bodyPr>
            <a:lstStyle/>
            <a:p>
              <a:pPr algn="ctr"/>
              <a:r>
                <a:rPr lang="en-US" sz="1200" dirty="0">
                  <a:latin typeface="Calibri" panose="020F0502020204030204" pitchFamily="34" charset="0"/>
                  <a:cs typeface="Calibri" panose="020F0502020204030204" pitchFamily="34" charset="0"/>
                </a:rPr>
                <a:t>i+1</a:t>
              </a:r>
            </a:p>
          </p:txBody>
        </p:sp>
        <p:sp>
          <p:nvSpPr>
            <p:cNvPr id="59" name="TextBox 58">
              <a:extLst>
                <a:ext uri="{FF2B5EF4-FFF2-40B4-BE49-F238E27FC236}">
                  <a16:creationId xmlns:a16="http://schemas.microsoft.com/office/drawing/2014/main" id="{EDBA3CDC-4B71-4341-A65D-6499DA7C2FC7}"/>
                </a:ext>
              </a:extLst>
            </p:cNvPr>
            <p:cNvSpPr txBox="1"/>
            <p:nvPr/>
          </p:nvSpPr>
          <p:spPr>
            <a:xfrm>
              <a:off x="5650023" y="5129213"/>
              <a:ext cx="190758" cy="184666"/>
            </a:xfrm>
            <a:prstGeom prst="rect">
              <a:avLst/>
            </a:prstGeom>
            <a:noFill/>
          </p:spPr>
          <p:txBody>
            <a:bodyPr wrap="none" lIns="0" tIns="0" rIns="0" bIns="0" rtlCol="0">
              <a:spAutoFit/>
            </a:bodyPr>
            <a:lstStyle/>
            <a:p>
              <a:pPr algn="ctr"/>
              <a:r>
                <a:rPr lang="en-US" sz="1200" dirty="0">
                  <a:latin typeface="Calibri" panose="020F0502020204030204" pitchFamily="34" charset="0"/>
                  <a:cs typeface="Calibri" panose="020F0502020204030204" pitchFamily="34" charset="0"/>
                </a:rPr>
                <a:t>i+2</a:t>
              </a:r>
            </a:p>
          </p:txBody>
        </p:sp>
        <p:sp>
          <p:nvSpPr>
            <p:cNvPr id="60" name="TextBox 59">
              <a:extLst>
                <a:ext uri="{FF2B5EF4-FFF2-40B4-BE49-F238E27FC236}">
                  <a16:creationId xmlns:a16="http://schemas.microsoft.com/office/drawing/2014/main" id="{4BB61B93-EF5A-43E4-B376-ED8CA02B27FF}"/>
                </a:ext>
              </a:extLst>
            </p:cNvPr>
            <p:cNvSpPr txBox="1"/>
            <p:nvPr/>
          </p:nvSpPr>
          <p:spPr>
            <a:xfrm>
              <a:off x="5973873" y="5129213"/>
              <a:ext cx="190758" cy="184666"/>
            </a:xfrm>
            <a:prstGeom prst="rect">
              <a:avLst/>
            </a:prstGeom>
            <a:noFill/>
          </p:spPr>
          <p:txBody>
            <a:bodyPr wrap="none" lIns="0" tIns="0" rIns="0" bIns="0" rtlCol="0">
              <a:spAutoFit/>
            </a:bodyPr>
            <a:lstStyle/>
            <a:p>
              <a:pPr algn="ctr"/>
              <a:r>
                <a:rPr lang="en-US" sz="1200" dirty="0">
                  <a:latin typeface="Calibri" panose="020F0502020204030204" pitchFamily="34" charset="0"/>
                  <a:cs typeface="Calibri" panose="020F0502020204030204" pitchFamily="34" charset="0"/>
                </a:rPr>
                <a:t>i+3</a:t>
              </a:r>
            </a:p>
          </p:txBody>
        </p:sp>
        <p:sp>
          <p:nvSpPr>
            <p:cNvPr id="61" name="TextBox 60">
              <a:extLst>
                <a:ext uri="{FF2B5EF4-FFF2-40B4-BE49-F238E27FC236}">
                  <a16:creationId xmlns:a16="http://schemas.microsoft.com/office/drawing/2014/main" id="{8F96B42F-199D-4668-A760-8EEDD8FD2E69}"/>
                </a:ext>
              </a:extLst>
            </p:cNvPr>
            <p:cNvSpPr txBox="1"/>
            <p:nvPr/>
          </p:nvSpPr>
          <p:spPr>
            <a:xfrm>
              <a:off x="6266767" y="5129213"/>
              <a:ext cx="190758" cy="184666"/>
            </a:xfrm>
            <a:prstGeom prst="rect">
              <a:avLst/>
            </a:prstGeom>
            <a:noFill/>
          </p:spPr>
          <p:txBody>
            <a:bodyPr wrap="none" lIns="0" tIns="0" rIns="0" bIns="0" rtlCol="0">
              <a:spAutoFit/>
            </a:bodyPr>
            <a:lstStyle/>
            <a:p>
              <a:pPr algn="ctr"/>
              <a:r>
                <a:rPr lang="en-US" sz="1200" dirty="0">
                  <a:latin typeface="Calibri" panose="020F0502020204030204" pitchFamily="34" charset="0"/>
                  <a:cs typeface="Calibri" panose="020F0502020204030204" pitchFamily="34" charset="0"/>
                </a:rPr>
                <a:t>i+4</a:t>
              </a:r>
            </a:p>
          </p:txBody>
        </p:sp>
        <p:sp>
          <p:nvSpPr>
            <p:cNvPr id="62" name="TextBox 61">
              <a:extLst>
                <a:ext uri="{FF2B5EF4-FFF2-40B4-BE49-F238E27FC236}">
                  <a16:creationId xmlns:a16="http://schemas.microsoft.com/office/drawing/2014/main" id="{4932F620-E89E-4360-9BD4-572CE1E76BF4}"/>
                </a:ext>
              </a:extLst>
            </p:cNvPr>
            <p:cNvSpPr txBox="1"/>
            <p:nvPr/>
          </p:nvSpPr>
          <p:spPr>
            <a:xfrm>
              <a:off x="493472" y="2391958"/>
              <a:ext cx="618635" cy="507831"/>
            </a:xfrm>
            <a:prstGeom prst="rect">
              <a:avLst/>
            </a:prstGeom>
            <a:noFill/>
          </p:spPr>
          <p:txBody>
            <a:bodyPr wrap="square" lIns="0" tIns="0" rIns="0" bIns="0" rtlCol="0">
              <a:spAutoFit/>
            </a:bodyPr>
            <a:lstStyle/>
            <a:p>
              <a:pPr algn="ctr"/>
              <a:r>
                <a:rPr lang="en-US" sz="1100" dirty="0">
                  <a:latin typeface="Calibri" panose="020F0502020204030204" pitchFamily="34" charset="0"/>
                  <a:cs typeface="Calibri" panose="020F0502020204030204" pitchFamily="34" charset="0"/>
                </a:rPr>
                <a:t>(+)ssRNA,</a:t>
              </a:r>
              <a:br>
                <a:rPr lang="en-US" sz="1100" dirty="0">
                  <a:latin typeface="Calibri" panose="020F0502020204030204" pitchFamily="34" charset="0"/>
                  <a:cs typeface="Calibri" panose="020F0502020204030204" pitchFamily="34" charset="0"/>
                </a:rPr>
              </a:br>
              <a:r>
                <a:rPr lang="en-US" sz="1100" dirty="0">
                  <a:latin typeface="Calibri" panose="020F0502020204030204" pitchFamily="34" charset="0"/>
                  <a:cs typeface="Calibri" panose="020F0502020204030204" pitchFamily="34" charset="0"/>
                </a:rPr>
                <a:t>“template”</a:t>
              </a:r>
            </a:p>
          </p:txBody>
        </p:sp>
        <p:sp>
          <p:nvSpPr>
            <p:cNvPr id="25" name="TextBox 24">
              <a:extLst>
                <a:ext uri="{FF2B5EF4-FFF2-40B4-BE49-F238E27FC236}">
                  <a16:creationId xmlns:a16="http://schemas.microsoft.com/office/drawing/2014/main" id="{A41DF284-6662-0348-9C87-4EAF69BB4684}"/>
                </a:ext>
              </a:extLst>
            </p:cNvPr>
            <p:cNvSpPr txBox="1"/>
            <p:nvPr/>
          </p:nvSpPr>
          <p:spPr>
            <a:xfrm>
              <a:off x="642875" y="3126258"/>
              <a:ext cx="2102295" cy="276999"/>
            </a:xfrm>
            <a:prstGeom prst="rect">
              <a:avLst/>
            </a:prstGeom>
            <a:solidFill>
              <a:srgbClr val="0070C0">
                <a:alpha val="8000"/>
              </a:srgbClr>
            </a:solidFill>
          </p:spPr>
          <p:txBody>
            <a:bodyPr wrap="square" lIns="91440" tIns="45720" rIns="91440" bIns="45720" rtlCol="0">
              <a:spAutoFit/>
            </a:bodyPr>
            <a:lstStyle/>
            <a:p>
              <a:pPr algn="ctr"/>
              <a:r>
                <a:rPr lang="en-US" sz="1200" dirty="0">
                  <a:latin typeface="Calibri" panose="020F0502020204030204" pitchFamily="34" charset="0"/>
                  <a:cs typeface="Calibri" panose="020F0502020204030204" pitchFamily="34" charset="0"/>
                </a:rPr>
                <a:t>Direction of RNA translocation</a:t>
              </a:r>
            </a:p>
          </p:txBody>
        </p:sp>
        <p:sp>
          <p:nvSpPr>
            <p:cNvPr id="26" name="Right Arrow 25">
              <a:extLst>
                <a:ext uri="{FF2B5EF4-FFF2-40B4-BE49-F238E27FC236}">
                  <a16:creationId xmlns:a16="http://schemas.microsoft.com/office/drawing/2014/main" id="{3201CDDF-46F8-F147-8111-2C18B982589A}"/>
                </a:ext>
              </a:extLst>
            </p:cNvPr>
            <p:cNvSpPr/>
            <p:nvPr/>
          </p:nvSpPr>
          <p:spPr>
            <a:xfrm>
              <a:off x="1440434" y="3448939"/>
              <a:ext cx="509747" cy="132935"/>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988171639"/>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219D1-46E9-3745-AEF1-6A8B0E90484F}"/>
              </a:ext>
            </a:extLst>
          </p:cNvPr>
          <p:cNvSpPr>
            <a:spLocks noGrp="1"/>
          </p:cNvSpPr>
          <p:nvPr>
            <p:ph type="title"/>
          </p:nvPr>
        </p:nvSpPr>
        <p:spPr/>
        <p:txBody>
          <a:bodyPr/>
          <a:lstStyle/>
          <a:p>
            <a:r>
              <a:rPr lang="en-US" dirty="0" err="1"/>
              <a:t>Remdesivir</a:t>
            </a:r>
            <a:r>
              <a:rPr lang="en-US" dirty="0"/>
              <a:t> Structure</a:t>
            </a:r>
          </a:p>
        </p:txBody>
      </p:sp>
    </p:spTree>
    <p:extLst>
      <p:ext uri="{BB962C8B-B14F-4D97-AF65-F5344CB8AC3E}">
        <p14:creationId xmlns:p14="http://schemas.microsoft.com/office/powerpoint/2010/main" val="2479943924"/>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C48F8-24E4-4ABB-A693-51DD8AAE6A4A}"/>
              </a:ext>
            </a:extLst>
          </p:cNvPr>
          <p:cNvSpPr>
            <a:spLocks noGrp="1"/>
          </p:cNvSpPr>
          <p:nvPr>
            <p:ph type="title"/>
          </p:nvPr>
        </p:nvSpPr>
        <p:spPr/>
        <p:txBody>
          <a:bodyPr>
            <a:normAutofit/>
          </a:bodyPr>
          <a:lstStyle/>
          <a:p>
            <a:r>
              <a:rPr lang="en-US" sz="2800" dirty="0"/>
              <a:t>Chemical Structure of Remdesivir (prodrug)</a:t>
            </a:r>
          </a:p>
        </p:txBody>
      </p:sp>
      <p:grpSp>
        <p:nvGrpSpPr>
          <p:cNvPr id="8" name="Group 7">
            <a:extLst>
              <a:ext uri="{FF2B5EF4-FFF2-40B4-BE49-F238E27FC236}">
                <a16:creationId xmlns:a16="http://schemas.microsoft.com/office/drawing/2014/main" id="{B32D7CFB-6F9E-48C7-A256-26803A83BFC3}"/>
              </a:ext>
            </a:extLst>
          </p:cNvPr>
          <p:cNvGrpSpPr/>
          <p:nvPr/>
        </p:nvGrpSpPr>
        <p:grpSpPr>
          <a:xfrm>
            <a:off x="457874" y="1715214"/>
            <a:ext cx="3920702" cy="4057451"/>
            <a:chOff x="708247" y="1519266"/>
            <a:chExt cx="3920702" cy="4057451"/>
          </a:xfrm>
        </p:grpSpPr>
        <p:pic>
          <p:nvPicPr>
            <p:cNvPr id="5" name="Picture 4" descr="A picture containing rain&#10;&#10;Description automatically generated">
              <a:extLst>
                <a:ext uri="{FF2B5EF4-FFF2-40B4-BE49-F238E27FC236}">
                  <a16:creationId xmlns:a16="http://schemas.microsoft.com/office/drawing/2014/main" id="{EAD40D88-E3A0-41E5-A848-9CB059E63F14}"/>
                </a:ext>
              </a:extLst>
            </p:cNvPr>
            <p:cNvPicPr>
              <a:picLocks noChangeAspect="1"/>
            </p:cNvPicPr>
            <p:nvPr/>
          </p:nvPicPr>
          <p:blipFill>
            <a:blip r:embed="rId2"/>
            <a:stretch>
              <a:fillRect/>
            </a:stretch>
          </p:blipFill>
          <p:spPr>
            <a:xfrm>
              <a:off x="708247" y="2166005"/>
              <a:ext cx="3398200" cy="3410712"/>
            </a:xfrm>
            <a:prstGeom prst="rect">
              <a:avLst/>
            </a:prstGeom>
          </p:spPr>
        </p:pic>
        <p:sp>
          <p:nvSpPr>
            <p:cNvPr id="9" name="TextBox 8">
              <a:extLst>
                <a:ext uri="{FF2B5EF4-FFF2-40B4-BE49-F238E27FC236}">
                  <a16:creationId xmlns:a16="http://schemas.microsoft.com/office/drawing/2014/main" id="{2B7E1B32-0EE6-40B2-9BA1-17607B114A77}"/>
                </a:ext>
              </a:extLst>
            </p:cNvPr>
            <p:cNvSpPr txBox="1"/>
            <p:nvPr/>
          </p:nvSpPr>
          <p:spPr>
            <a:xfrm>
              <a:off x="2016918" y="1519266"/>
              <a:ext cx="1037785" cy="400110"/>
            </a:xfrm>
            <a:prstGeom prst="rect">
              <a:avLst/>
            </a:prstGeom>
            <a:noFill/>
          </p:spPr>
          <p:txBody>
            <a:bodyPr wrap="none" rtlCol="0">
              <a:spAutoFit/>
            </a:bodyPr>
            <a:lstStyle/>
            <a:p>
              <a:r>
                <a:rPr lang="en-US" sz="2000" b="1" dirty="0">
                  <a:latin typeface="Calibri" panose="020F0502020204030204" pitchFamily="34" charset="0"/>
                  <a:cs typeface="Calibri" panose="020F0502020204030204" pitchFamily="34" charset="0"/>
                </a:rPr>
                <a:t>2D view</a:t>
              </a:r>
            </a:p>
          </p:txBody>
        </p:sp>
        <p:sp>
          <p:nvSpPr>
            <p:cNvPr id="12" name="TextBox 11">
              <a:extLst>
                <a:ext uri="{FF2B5EF4-FFF2-40B4-BE49-F238E27FC236}">
                  <a16:creationId xmlns:a16="http://schemas.microsoft.com/office/drawing/2014/main" id="{9D080AA3-C910-4855-AF9F-A110AF9E0163}"/>
                </a:ext>
              </a:extLst>
            </p:cNvPr>
            <p:cNvSpPr txBox="1"/>
            <p:nvPr/>
          </p:nvSpPr>
          <p:spPr>
            <a:xfrm>
              <a:off x="3548524" y="2654430"/>
              <a:ext cx="1080425" cy="215444"/>
            </a:xfrm>
            <a:prstGeom prst="rect">
              <a:avLst/>
            </a:prstGeom>
            <a:noFill/>
          </p:spPr>
          <p:txBody>
            <a:bodyPr wrap="none" lIns="0" tIns="0" rIns="0" bIns="0" rtlCol="0">
              <a:spAutoFit/>
            </a:bodyPr>
            <a:lstStyle/>
            <a:p>
              <a:pPr algn="ctr"/>
              <a:r>
                <a:rPr lang="en-US" sz="1400" i="1" dirty="0">
                  <a:latin typeface="Calibri" panose="020F0502020204030204" pitchFamily="34" charset="0"/>
                  <a:cs typeface="Calibri" panose="020F0502020204030204" pitchFamily="34" charset="0"/>
                </a:rPr>
                <a:t>1’ cyano group</a:t>
              </a:r>
            </a:p>
          </p:txBody>
        </p:sp>
      </p:grpSp>
      <p:grpSp>
        <p:nvGrpSpPr>
          <p:cNvPr id="6" name="Group 5">
            <a:extLst>
              <a:ext uri="{FF2B5EF4-FFF2-40B4-BE49-F238E27FC236}">
                <a16:creationId xmlns:a16="http://schemas.microsoft.com/office/drawing/2014/main" id="{009341A3-C9B3-4EF2-A2A2-C00628FA96D8}"/>
              </a:ext>
            </a:extLst>
          </p:cNvPr>
          <p:cNvGrpSpPr/>
          <p:nvPr/>
        </p:nvGrpSpPr>
        <p:grpSpPr>
          <a:xfrm>
            <a:off x="4926004" y="1595601"/>
            <a:ext cx="3675888" cy="4545744"/>
            <a:chOff x="4828032" y="1399653"/>
            <a:chExt cx="3675888" cy="4545744"/>
          </a:xfrm>
        </p:grpSpPr>
        <p:pic>
          <p:nvPicPr>
            <p:cNvPr id="7" name="Picture 6" descr="A picture containing necklace, chain&#10;&#10;Description automatically generated">
              <a:extLst>
                <a:ext uri="{FF2B5EF4-FFF2-40B4-BE49-F238E27FC236}">
                  <a16:creationId xmlns:a16="http://schemas.microsoft.com/office/drawing/2014/main" id="{03218A54-1ECD-4683-9E10-F0FB07934E66}"/>
                </a:ext>
              </a:extLst>
            </p:cNvPr>
            <p:cNvPicPr>
              <a:picLocks noChangeAspect="1"/>
            </p:cNvPicPr>
            <p:nvPr/>
          </p:nvPicPr>
          <p:blipFill rotWithShape="1">
            <a:blip r:embed="rId3"/>
            <a:srcRect l="20737" r="20905"/>
            <a:stretch/>
          </p:blipFill>
          <p:spPr>
            <a:xfrm>
              <a:off x="4828032" y="2149208"/>
              <a:ext cx="3675888" cy="3796189"/>
            </a:xfrm>
            <a:prstGeom prst="rect">
              <a:avLst/>
            </a:prstGeom>
          </p:spPr>
        </p:pic>
        <p:sp>
          <p:nvSpPr>
            <p:cNvPr id="10" name="TextBox 9">
              <a:extLst>
                <a:ext uri="{FF2B5EF4-FFF2-40B4-BE49-F238E27FC236}">
                  <a16:creationId xmlns:a16="http://schemas.microsoft.com/office/drawing/2014/main" id="{AFB36AAD-0844-47F8-B8FD-C8EFACE40E76}"/>
                </a:ext>
              </a:extLst>
            </p:cNvPr>
            <p:cNvSpPr txBox="1"/>
            <p:nvPr/>
          </p:nvSpPr>
          <p:spPr>
            <a:xfrm>
              <a:off x="5119256" y="1399653"/>
              <a:ext cx="3215558" cy="707886"/>
            </a:xfrm>
            <a:prstGeom prst="rect">
              <a:avLst/>
            </a:prstGeom>
            <a:noFill/>
          </p:spPr>
          <p:txBody>
            <a:bodyPr wrap="square" rtlCol="0">
              <a:spAutoFit/>
            </a:bodyPr>
            <a:lstStyle/>
            <a:p>
              <a:pPr algn="ctr"/>
              <a:r>
                <a:rPr lang="en-US" sz="2000" b="1" dirty="0">
                  <a:latin typeface="Calibri" panose="020F0502020204030204" pitchFamily="34" charset="0"/>
                  <a:cs typeface="Calibri" panose="020F0502020204030204" pitchFamily="34" charset="0"/>
                </a:rPr>
                <a:t>3D view</a:t>
              </a:r>
            </a:p>
            <a:p>
              <a:pPr algn="ctr"/>
              <a:r>
                <a:rPr lang="en-US" sz="2000" b="1" i="1" dirty="0">
                  <a:latin typeface="Calibri" panose="020F0502020204030204" pitchFamily="34" charset="0"/>
                  <a:cs typeface="Calibri" panose="020F0502020204030204" pitchFamily="34" charset="0"/>
                </a:rPr>
                <a:t>(Hydrogen atoms removed)</a:t>
              </a:r>
            </a:p>
          </p:txBody>
        </p:sp>
        <p:sp>
          <p:nvSpPr>
            <p:cNvPr id="13" name="TextBox 12">
              <a:extLst>
                <a:ext uri="{FF2B5EF4-FFF2-40B4-BE49-F238E27FC236}">
                  <a16:creationId xmlns:a16="http://schemas.microsoft.com/office/drawing/2014/main" id="{DD28EFA5-DD3C-4AEF-83CA-8D04C4EB1F60}"/>
                </a:ext>
              </a:extLst>
            </p:cNvPr>
            <p:cNvSpPr txBox="1"/>
            <p:nvPr/>
          </p:nvSpPr>
          <p:spPr>
            <a:xfrm>
              <a:off x="7340140" y="3804955"/>
              <a:ext cx="1080425" cy="215444"/>
            </a:xfrm>
            <a:prstGeom prst="rect">
              <a:avLst/>
            </a:prstGeom>
            <a:noFill/>
          </p:spPr>
          <p:txBody>
            <a:bodyPr wrap="none" lIns="0" tIns="0" rIns="0" bIns="0" rtlCol="0">
              <a:spAutoFit/>
            </a:bodyPr>
            <a:lstStyle/>
            <a:p>
              <a:pPr algn="ctr"/>
              <a:r>
                <a:rPr lang="en-US" sz="1400" i="1" dirty="0">
                  <a:latin typeface="Calibri" panose="020F0502020204030204" pitchFamily="34" charset="0"/>
                  <a:cs typeface="Calibri" panose="020F0502020204030204" pitchFamily="34" charset="0"/>
                </a:rPr>
                <a:t>1’ cyano group</a:t>
              </a:r>
            </a:p>
          </p:txBody>
        </p:sp>
      </p:grpSp>
    </p:spTree>
    <p:extLst>
      <p:ext uri="{BB962C8B-B14F-4D97-AF65-F5344CB8AC3E}">
        <p14:creationId xmlns:p14="http://schemas.microsoft.com/office/powerpoint/2010/main" val="3180573978"/>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87A57-0B8B-443C-BA93-2E554779DDA9}"/>
              </a:ext>
            </a:extLst>
          </p:cNvPr>
          <p:cNvSpPr>
            <a:spLocks noGrp="1"/>
          </p:cNvSpPr>
          <p:nvPr>
            <p:ph type="title"/>
          </p:nvPr>
        </p:nvSpPr>
        <p:spPr/>
        <p:txBody>
          <a:bodyPr/>
          <a:lstStyle/>
          <a:p>
            <a:r>
              <a:rPr lang="en-US" dirty="0"/>
              <a:t>RDV-TP Compared to ATP</a:t>
            </a:r>
          </a:p>
        </p:txBody>
      </p:sp>
      <p:grpSp>
        <p:nvGrpSpPr>
          <p:cNvPr id="18" name="Group 17">
            <a:extLst>
              <a:ext uri="{FF2B5EF4-FFF2-40B4-BE49-F238E27FC236}">
                <a16:creationId xmlns:a16="http://schemas.microsoft.com/office/drawing/2014/main" id="{1AADB4F9-6A5E-4607-A200-9C25312C637D}"/>
              </a:ext>
            </a:extLst>
          </p:cNvPr>
          <p:cNvGrpSpPr/>
          <p:nvPr/>
        </p:nvGrpSpPr>
        <p:grpSpPr>
          <a:xfrm>
            <a:off x="516173" y="1719168"/>
            <a:ext cx="3971451" cy="3769211"/>
            <a:chOff x="766551" y="1608331"/>
            <a:chExt cx="3971451" cy="3769211"/>
          </a:xfrm>
        </p:grpSpPr>
        <p:pic>
          <p:nvPicPr>
            <p:cNvPr id="16" name="Picture 15" descr="A close up of a logo&#10;&#10;Description automatically generated">
              <a:extLst>
                <a:ext uri="{FF2B5EF4-FFF2-40B4-BE49-F238E27FC236}">
                  <a16:creationId xmlns:a16="http://schemas.microsoft.com/office/drawing/2014/main" id="{5FD49459-20F8-4D88-91F8-4CC6AD6520B1}"/>
                </a:ext>
              </a:extLst>
            </p:cNvPr>
            <p:cNvPicPr>
              <a:picLocks noChangeAspect="1"/>
            </p:cNvPicPr>
            <p:nvPr/>
          </p:nvPicPr>
          <p:blipFill>
            <a:blip r:embed="rId2"/>
            <a:stretch>
              <a:fillRect/>
            </a:stretch>
          </p:blipFill>
          <p:spPr>
            <a:xfrm>
              <a:off x="846828" y="2140566"/>
              <a:ext cx="3573382" cy="3236976"/>
            </a:xfrm>
            <a:prstGeom prst="rect">
              <a:avLst/>
            </a:prstGeom>
          </p:spPr>
        </p:pic>
        <p:sp>
          <p:nvSpPr>
            <p:cNvPr id="6" name="TextBox 5">
              <a:extLst>
                <a:ext uri="{FF2B5EF4-FFF2-40B4-BE49-F238E27FC236}">
                  <a16:creationId xmlns:a16="http://schemas.microsoft.com/office/drawing/2014/main" id="{E8CCB9E3-E807-43CF-B495-984F47503293}"/>
                </a:ext>
              </a:extLst>
            </p:cNvPr>
            <p:cNvSpPr txBox="1"/>
            <p:nvPr/>
          </p:nvSpPr>
          <p:spPr>
            <a:xfrm>
              <a:off x="766551" y="1608331"/>
              <a:ext cx="3806170" cy="400110"/>
            </a:xfrm>
            <a:prstGeom prst="rect">
              <a:avLst/>
            </a:prstGeom>
            <a:noFill/>
          </p:spPr>
          <p:txBody>
            <a:bodyPr wrap="none" rtlCol="0">
              <a:spAutoFit/>
            </a:bodyPr>
            <a:lstStyle/>
            <a:p>
              <a:r>
                <a:rPr lang="en-US" sz="2000" b="1" dirty="0">
                  <a:latin typeface="Calibri" panose="020F0502020204030204" pitchFamily="34" charset="0"/>
                  <a:cs typeface="Calibri" panose="020F0502020204030204" pitchFamily="34" charset="0"/>
                </a:rPr>
                <a:t>Remdesivir triphosphate (RDV-TP)</a:t>
              </a:r>
            </a:p>
          </p:txBody>
        </p:sp>
        <p:sp>
          <p:nvSpPr>
            <p:cNvPr id="8" name="TextBox 7">
              <a:extLst>
                <a:ext uri="{FF2B5EF4-FFF2-40B4-BE49-F238E27FC236}">
                  <a16:creationId xmlns:a16="http://schemas.microsoft.com/office/drawing/2014/main" id="{F7C31461-E09A-4CFE-A98E-C7B66987802B}"/>
                </a:ext>
              </a:extLst>
            </p:cNvPr>
            <p:cNvSpPr txBox="1"/>
            <p:nvPr/>
          </p:nvSpPr>
          <p:spPr>
            <a:xfrm>
              <a:off x="3814672" y="2702119"/>
              <a:ext cx="923330" cy="184666"/>
            </a:xfrm>
            <a:prstGeom prst="rect">
              <a:avLst/>
            </a:prstGeom>
            <a:noFill/>
          </p:spPr>
          <p:txBody>
            <a:bodyPr wrap="none" lIns="0" tIns="0" rIns="0" bIns="0" rtlCol="0">
              <a:spAutoFit/>
            </a:bodyPr>
            <a:lstStyle/>
            <a:p>
              <a:pPr algn="ctr"/>
              <a:r>
                <a:rPr lang="en-US" sz="1200" i="1" dirty="0">
                  <a:latin typeface="Calibri" panose="020F0502020204030204" pitchFamily="34" charset="0"/>
                  <a:cs typeface="Calibri" panose="020F0502020204030204" pitchFamily="34" charset="0"/>
                </a:rPr>
                <a:t>1’ cyano group</a:t>
              </a:r>
            </a:p>
          </p:txBody>
        </p:sp>
        <p:sp>
          <p:nvSpPr>
            <p:cNvPr id="10" name="TextBox 9">
              <a:extLst>
                <a:ext uri="{FF2B5EF4-FFF2-40B4-BE49-F238E27FC236}">
                  <a16:creationId xmlns:a16="http://schemas.microsoft.com/office/drawing/2014/main" id="{A8CAE133-3AC4-4C18-9061-B5A2B19D88EA}"/>
                </a:ext>
              </a:extLst>
            </p:cNvPr>
            <p:cNvSpPr txBox="1"/>
            <p:nvPr/>
          </p:nvSpPr>
          <p:spPr>
            <a:xfrm>
              <a:off x="2976658" y="3261181"/>
              <a:ext cx="556243" cy="184666"/>
            </a:xfrm>
            <a:prstGeom prst="rect">
              <a:avLst/>
            </a:prstGeom>
            <a:noFill/>
          </p:spPr>
          <p:txBody>
            <a:bodyPr wrap="none" lIns="0" tIns="0" rIns="0" bIns="0" rtlCol="0">
              <a:spAutoFit/>
            </a:bodyPr>
            <a:lstStyle/>
            <a:p>
              <a:pPr algn="ctr"/>
              <a:r>
                <a:rPr lang="en-US" sz="1200" i="1" dirty="0">
                  <a:latin typeface="Calibri" panose="020F0502020204030204" pitchFamily="34" charset="0"/>
                  <a:cs typeface="Calibri" panose="020F0502020204030204" pitchFamily="34" charset="0"/>
                </a:rPr>
                <a:t>C-C bond</a:t>
              </a:r>
            </a:p>
          </p:txBody>
        </p:sp>
      </p:grpSp>
      <p:grpSp>
        <p:nvGrpSpPr>
          <p:cNvPr id="17" name="Group 16">
            <a:extLst>
              <a:ext uri="{FF2B5EF4-FFF2-40B4-BE49-F238E27FC236}">
                <a16:creationId xmlns:a16="http://schemas.microsoft.com/office/drawing/2014/main" id="{2F4BFE3D-B12A-4B98-87F3-C2BD767470A5}"/>
              </a:ext>
            </a:extLst>
          </p:cNvPr>
          <p:cNvGrpSpPr/>
          <p:nvPr/>
        </p:nvGrpSpPr>
        <p:grpSpPr>
          <a:xfrm>
            <a:off x="5040281" y="1719168"/>
            <a:ext cx="3528551" cy="3811323"/>
            <a:chOff x="4876992" y="1608331"/>
            <a:chExt cx="3528551" cy="3811323"/>
          </a:xfrm>
        </p:grpSpPr>
        <p:pic>
          <p:nvPicPr>
            <p:cNvPr id="5" name="Picture 4" descr="A close up of a logo&#10;&#10;Description automatically generated">
              <a:extLst>
                <a:ext uri="{FF2B5EF4-FFF2-40B4-BE49-F238E27FC236}">
                  <a16:creationId xmlns:a16="http://schemas.microsoft.com/office/drawing/2014/main" id="{3281E9AE-B5D8-4656-9FB4-CBD23532CCEF}"/>
                </a:ext>
              </a:extLst>
            </p:cNvPr>
            <p:cNvPicPr>
              <a:picLocks noChangeAspect="1"/>
            </p:cNvPicPr>
            <p:nvPr/>
          </p:nvPicPr>
          <p:blipFill>
            <a:blip r:embed="rId3"/>
            <a:stretch>
              <a:fillRect/>
            </a:stretch>
          </p:blipFill>
          <p:spPr>
            <a:xfrm>
              <a:off x="4876992" y="2155246"/>
              <a:ext cx="3528551" cy="3264408"/>
            </a:xfrm>
            <a:prstGeom prst="rect">
              <a:avLst/>
            </a:prstGeom>
          </p:spPr>
        </p:pic>
        <p:sp>
          <p:nvSpPr>
            <p:cNvPr id="7" name="TextBox 6">
              <a:extLst>
                <a:ext uri="{FF2B5EF4-FFF2-40B4-BE49-F238E27FC236}">
                  <a16:creationId xmlns:a16="http://schemas.microsoft.com/office/drawing/2014/main" id="{0CE74ADD-091A-4D64-95BB-BDB382E7E1D9}"/>
                </a:ext>
              </a:extLst>
            </p:cNvPr>
            <p:cNvSpPr txBox="1"/>
            <p:nvPr/>
          </p:nvSpPr>
          <p:spPr>
            <a:xfrm>
              <a:off x="4992572" y="1608331"/>
              <a:ext cx="3363486"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Adenosine triphosphate (ATP)</a:t>
              </a:r>
              <a:endParaRPr lang="en-US" sz="2000" b="1" i="1"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48F34FD9-6A04-4247-95BD-C63EC293AC30}"/>
                </a:ext>
              </a:extLst>
            </p:cNvPr>
            <p:cNvSpPr txBox="1"/>
            <p:nvPr/>
          </p:nvSpPr>
          <p:spPr>
            <a:xfrm>
              <a:off x="7766052" y="3246893"/>
              <a:ext cx="575478" cy="184666"/>
            </a:xfrm>
            <a:prstGeom prst="rect">
              <a:avLst/>
            </a:prstGeom>
            <a:noFill/>
          </p:spPr>
          <p:txBody>
            <a:bodyPr wrap="none" lIns="0" tIns="0" rIns="0" bIns="0" rtlCol="0">
              <a:spAutoFit/>
            </a:bodyPr>
            <a:lstStyle/>
            <a:p>
              <a:pPr algn="ctr"/>
              <a:r>
                <a:rPr lang="en-US" sz="1200" i="1" dirty="0">
                  <a:latin typeface="Calibri" panose="020F0502020204030204" pitchFamily="34" charset="0"/>
                  <a:cs typeface="Calibri" panose="020F0502020204030204" pitchFamily="34" charset="0"/>
                </a:rPr>
                <a:t>C-N bond</a:t>
              </a:r>
            </a:p>
          </p:txBody>
        </p:sp>
      </p:grpSp>
    </p:spTree>
    <p:extLst>
      <p:ext uri="{BB962C8B-B14F-4D97-AF65-F5344CB8AC3E}">
        <p14:creationId xmlns:p14="http://schemas.microsoft.com/office/powerpoint/2010/main" val="165227733"/>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219D1-46E9-3745-AEF1-6A8B0E90484F}"/>
              </a:ext>
            </a:extLst>
          </p:cNvPr>
          <p:cNvSpPr>
            <a:spLocks noGrp="1"/>
          </p:cNvSpPr>
          <p:nvPr>
            <p:ph type="title"/>
          </p:nvPr>
        </p:nvSpPr>
        <p:spPr/>
        <p:txBody>
          <a:bodyPr/>
          <a:lstStyle/>
          <a:p>
            <a:r>
              <a:rPr lang="en-US" dirty="0" err="1"/>
              <a:t>Remdesivir</a:t>
            </a:r>
            <a:r>
              <a:rPr lang="en-US" dirty="0"/>
              <a:t> Activation and </a:t>
            </a:r>
            <a:br>
              <a:rPr lang="en-US" dirty="0"/>
            </a:br>
            <a:r>
              <a:rPr lang="en-US" dirty="0"/>
              <a:t>Inhibition of SARS-CoV-2 Genome Replication</a:t>
            </a:r>
          </a:p>
        </p:txBody>
      </p:sp>
    </p:spTree>
    <p:extLst>
      <p:ext uri="{BB962C8B-B14F-4D97-AF65-F5344CB8AC3E}">
        <p14:creationId xmlns:p14="http://schemas.microsoft.com/office/powerpoint/2010/main" val="26527560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4805C-74C6-4F09-B490-DC2D2ED56F83}"/>
              </a:ext>
            </a:extLst>
          </p:cNvPr>
          <p:cNvSpPr>
            <a:spLocks noGrp="1"/>
          </p:cNvSpPr>
          <p:nvPr>
            <p:ph type="title"/>
          </p:nvPr>
        </p:nvSpPr>
        <p:spPr/>
        <p:txBody>
          <a:bodyPr/>
          <a:lstStyle/>
          <a:p>
            <a:r>
              <a:rPr lang="en-US" dirty="0" err="1"/>
              <a:t>Remdesivir</a:t>
            </a:r>
            <a:r>
              <a:rPr lang="en-US" dirty="0"/>
              <a:t> Activation</a:t>
            </a:r>
          </a:p>
        </p:txBody>
      </p:sp>
      <p:sp>
        <p:nvSpPr>
          <p:cNvPr id="26" name="TextBox 25">
            <a:extLst>
              <a:ext uri="{FF2B5EF4-FFF2-40B4-BE49-F238E27FC236}">
                <a16:creationId xmlns:a16="http://schemas.microsoft.com/office/drawing/2014/main" id="{CBE28336-4178-4A2D-8A5C-5792062E60F9}"/>
              </a:ext>
            </a:extLst>
          </p:cNvPr>
          <p:cNvSpPr txBox="1"/>
          <p:nvPr/>
        </p:nvSpPr>
        <p:spPr>
          <a:xfrm>
            <a:off x="2692697" y="1422144"/>
            <a:ext cx="6298905" cy="1118255"/>
          </a:xfrm>
          <a:prstGeom prst="rect">
            <a:avLst/>
          </a:prstGeom>
          <a:solidFill>
            <a:schemeClr val="accent5">
              <a:lumMod val="20000"/>
              <a:lumOff val="80000"/>
            </a:schemeClr>
          </a:solidFill>
        </p:spPr>
        <p:txBody>
          <a:bodyPr wrap="square" rtlCol="0">
            <a:spAutoFit/>
          </a:bodyPr>
          <a:lstStyle/>
          <a:p>
            <a:pPr>
              <a:lnSpc>
                <a:spcPts val="1960"/>
              </a:lnSpc>
            </a:pPr>
            <a:r>
              <a:rPr lang="en-US" sz="1800" dirty="0">
                <a:latin typeface="Calibri" panose="020F0502020204030204" pitchFamily="34" charset="0"/>
                <a:cs typeface="Calibri" panose="020F0502020204030204" pitchFamily="34" charset="0"/>
              </a:rPr>
              <a:t>After diffusing through the cell membrane, the protecting groups of Remdesivir are cleaved as it is metabolized into nucleoside monophosphate. Two phosphorylation events produce the active form, referred to as Remdesivir triphosphate or RDV-TP.</a:t>
            </a:r>
          </a:p>
        </p:txBody>
      </p:sp>
      <p:grpSp>
        <p:nvGrpSpPr>
          <p:cNvPr id="3" name="Group 2">
            <a:extLst>
              <a:ext uri="{FF2B5EF4-FFF2-40B4-BE49-F238E27FC236}">
                <a16:creationId xmlns:a16="http://schemas.microsoft.com/office/drawing/2014/main" id="{F8AE445E-3F35-4318-BAC9-F95F4FA76CBA}"/>
              </a:ext>
            </a:extLst>
          </p:cNvPr>
          <p:cNvGrpSpPr/>
          <p:nvPr/>
        </p:nvGrpSpPr>
        <p:grpSpPr>
          <a:xfrm>
            <a:off x="-1" y="1404486"/>
            <a:ext cx="9121773" cy="4829573"/>
            <a:chOff x="-1" y="1404486"/>
            <a:chExt cx="9121773" cy="4829573"/>
          </a:xfrm>
        </p:grpSpPr>
        <p:pic>
          <p:nvPicPr>
            <p:cNvPr id="8" name="Picture 7">
              <a:extLst>
                <a:ext uri="{FF2B5EF4-FFF2-40B4-BE49-F238E27FC236}">
                  <a16:creationId xmlns:a16="http://schemas.microsoft.com/office/drawing/2014/main" id="{05A524DA-A367-4D1B-8BB6-382C3313FC1C}"/>
                </a:ext>
              </a:extLst>
            </p:cNvPr>
            <p:cNvPicPr>
              <a:picLocks noChangeAspect="1"/>
            </p:cNvPicPr>
            <p:nvPr/>
          </p:nvPicPr>
          <p:blipFill>
            <a:blip r:embed="rId2"/>
            <a:stretch>
              <a:fillRect/>
            </a:stretch>
          </p:blipFill>
          <p:spPr>
            <a:xfrm>
              <a:off x="2394379" y="5271761"/>
              <a:ext cx="969264" cy="64951"/>
            </a:xfrm>
            <a:prstGeom prst="rect">
              <a:avLst/>
            </a:prstGeom>
          </p:spPr>
        </p:pic>
        <p:pic>
          <p:nvPicPr>
            <p:cNvPr id="6" name="Picture 5" descr="A close up of a logo&#10;&#10;Description automatically generated">
              <a:extLst>
                <a:ext uri="{FF2B5EF4-FFF2-40B4-BE49-F238E27FC236}">
                  <a16:creationId xmlns:a16="http://schemas.microsoft.com/office/drawing/2014/main" id="{7F0C6177-DD65-4666-BE47-76F12F3AA25A}"/>
                </a:ext>
              </a:extLst>
            </p:cNvPr>
            <p:cNvPicPr>
              <a:picLocks noChangeAspect="1"/>
            </p:cNvPicPr>
            <p:nvPr/>
          </p:nvPicPr>
          <p:blipFill rotWithShape="1">
            <a:blip r:embed="rId3"/>
            <a:srcRect l="243"/>
            <a:stretch/>
          </p:blipFill>
          <p:spPr>
            <a:xfrm>
              <a:off x="-1" y="2864250"/>
              <a:ext cx="9121773" cy="1448235"/>
            </a:xfrm>
            <a:prstGeom prst="rect">
              <a:avLst/>
            </a:prstGeom>
          </p:spPr>
        </p:pic>
        <p:pic>
          <p:nvPicPr>
            <p:cNvPr id="4" name="Picture 3" descr="A picture containing traffic&#10;&#10;Description automatically generated">
              <a:extLst>
                <a:ext uri="{FF2B5EF4-FFF2-40B4-BE49-F238E27FC236}">
                  <a16:creationId xmlns:a16="http://schemas.microsoft.com/office/drawing/2014/main" id="{A792F90A-7F7A-4CEA-8064-7E6591CAB658}"/>
                </a:ext>
              </a:extLst>
            </p:cNvPr>
            <p:cNvPicPr>
              <a:picLocks noChangeAspect="1"/>
            </p:cNvPicPr>
            <p:nvPr/>
          </p:nvPicPr>
          <p:blipFill>
            <a:blip r:embed="rId4"/>
            <a:stretch>
              <a:fillRect/>
            </a:stretch>
          </p:blipFill>
          <p:spPr>
            <a:xfrm>
              <a:off x="4487489" y="5268311"/>
              <a:ext cx="970336" cy="357624"/>
            </a:xfrm>
            <a:prstGeom prst="rect">
              <a:avLst/>
            </a:prstGeom>
          </p:spPr>
        </p:pic>
        <p:sp>
          <p:nvSpPr>
            <p:cNvPr id="20" name="TextBox 19">
              <a:extLst>
                <a:ext uri="{FF2B5EF4-FFF2-40B4-BE49-F238E27FC236}">
                  <a16:creationId xmlns:a16="http://schemas.microsoft.com/office/drawing/2014/main" id="{4EB37C75-F5DC-4302-950A-73069CC645F3}"/>
                </a:ext>
              </a:extLst>
            </p:cNvPr>
            <p:cNvSpPr txBox="1"/>
            <p:nvPr/>
          </p:nvSpPr>
          <p:spPr>
            <a:xfrm>
              <a:off x="275214" y="2044801"/>
              <a:ext cx="1372555" cy="369332"/>
            </a:xfrm>
            <a:prstGeom prst="rect">
              <a:avLst/>
            </a:prstGeom>
            <a:noFill/>
          </p:spPr>
          <p:txBody>
            <a:bodyPr wrap="none" lIns="0" tIns="0" rIns="0" bIns="0" rtlCol="0">
              <a:spAutoFit/>
            </a:bodyPr>
            <a:lstStyle/>
            <a:p>
              <a:pPr algn="ctr"/>
              <a:r>
                <a:rPr lang="en-US" sz="1200" b="1" dirty="0">
                  <a:latin typeface="Calibri" panose="020F0502020204030204" pitchFamily="34" charset="0"/>
                  <a:cs typeface="Calibri" panose="020F0502020204030204" pitchFamily="34" charset="0"/>
                </a:rPr>
                <a:t>Remdesivir (GS-5734)</a:t>
              </a:r>
            </a:p>
            <a:p>
              <a:pPr algn="ctr"/>
              <a:r>
                <a:rPr lang="en-US" sz="1200" i="1" dirty="0">
                  <a:latin typeface="Calibri" panose="020F0502020204030204" pitchFamily="34" charset="0"/>
                  <a:cs typeface="Calibri" panose="020F0502020204030204" pitchFamily="34" charset="0"/>
                </a:rPr>
                <a:t>“prodrug”</a:t>
              </a:r>
            </a:p>
          </p:txBody>
        </p:sp>
        <p:sp>
          <p:nvSpPr>
            <p:cNvPr id="24" name="TextBox 23">
              <a:extLst>
                <a:ext uri="{FF2B5EF4-FFF2-40B4-BE49-F238E27FC236}">
                  <a16:creationId xmlns:a16="http://schemas.microsoft.com/office/drawing/2014/main" id="{6E92AADF-2CC2-4107-B2C5-EFBC47A92A4A}"/>
                </a:ext>
              </a:extLst>
            </p:cNvPr>
            <p:cNvSpPr txBox="1"/>
            <p:nvPr/>
          </p:nvSpPr>
          <p:spPr>
            <a:xfrm>
              <a:off x="3025284" y="2914651"/>
              <a:ext cx="773160" cy="184666"/>
            </a:xfrm>
            <a:prstGeom prst="rect">
              <a:avLst/>
            </a:prstGeom>
            <a:noFill/>
          </p:spPr>
          <p:txBody>
            <a:bodyPr wrap="none" lIns="0" tIns="0" rIns="0" bIns="0" rtlCol="0">
              <a:spAutoFit/>
            </a:bodyPr>
            <a:lstStyle/>
            <a:p>
              <a:pPr algn="ctr"/>
              <a:r>
                <a:rPr lang="en-US" sz="1200" dirty="0">
                  <a:latin typeface="Calibri" panose="020F0502020204030204" pitchFamily="34" charset="0"/>
                  <a:cs typeface="Calibri" panose="020F0502020204030204" pitchFamily="34" charset="0"/>
                </a:rPr>
                <a:t>Extracellular</a:t>
              </a:r>
            </a:p>
          </p:txBody>
        </p:sp>
        <p:sp>
          <p:nvSpPr>
            <p:cNvPr id="25" name="TextBox 24">
              <a:extLst>
                <a:ext uri="{FF2B5EF4-FFF2-40B4-BE49-F238E27FC236}">
                  <a16:creationId xmlns:a16="http://schemas.microsoft.com/office/drawing/2014/main" id="{51EBC610-51DB-4836-957B-CD77D1C70C73}"/>
                </a:ext>
              </a:extLst>
            </p:cNvPr>
            <p:cNvSpPr txBox="1"/>
            <p:nvPr/>
          </p:nvSpPr>
          <p:spPr>
            <a:xfrm>
              <a:off x="2946871" y="3171826"/>
              <a:ext cx="949042" cy="184666"/>
            </a:xfrm>
            <a:prstGeom prst="rect">
              <a:avLst/>
            </a:prstGeom>
            <a:noFill/>
          </p:spPr>
          <p:txBody>
            <a:bodyPr wrap="none" lIns="0" tIns="0" rIns="0" bIns="0" rtlCol="0">
              <a:spAutoFit/>
            </a:bodyPr>
            <a:lstStyle/>
            <a:p>
              <a:pPr algn="ctr"/>
              <a:r>
                <a:rPr lang="en-US" sz="1200" dirty="0">
                  <a:effectLst>
                    <a:glow rad="482600">
                      <a:schemeClr val="bg1">
                        <a:alpha val="85000"/>
                      </a:schemeClr>
                    </a:glow>
                  </a:effectLst>
                  <a:latin typeface="Calibri" panose="020F0502020204030204" pitchFamily="34" charset="0"/>
                  <a:cs typeface="Calibri" panose="020F0502020204030204" pitchFamily="34" charset="0"/>
                </a:rPr>
                <a:t>Cell membrane</a:t>
              </a:r>
            </a:p>
          </p:txBody>
        </p:sp>
        <p:sp>
          <p:nvSpPr>
            <p:cNvPr id="29" name="TextBox 28">
              <a:extLst>
                <a:ext uri="{FF2B5EF4-FFF2-40B4-BE49-F238E27FC236}">
                  <a16:creationId xmlns:a16="http://schemas.microsoft.com/office/drawing/2014/main" id="{99A4DC90-4FC1-4981-803C-1335582ADDB7}"/>
                </a:ext>
              </a:extLst>
            </p:cNvPr>
            <p:cNvSpPr txBox="1"/>
            <p:nvPr/>
          </p:nvSpPr>
          <p:spPr>
            <a:xfrm>
              <a:off x="3033472" y="3424238"/>
              <a:ext cx="747257" cy="369332"/>
            </a:xfrm>
            <a:prstGeom prst="rect">
              <a:avLst/>
            </a:prstGeom>
            <a:noFill/>
          </p:spPr>
          <p:txBody>
            <a:bodyPr wrap="none" lIns="0" tIns="0" rIns="0" bIns="0" rtlCol="0">
              <a:spAutoFit/>
            </a:bodyPr>
            <a:lstStyle/>
            <a:p>
              <a:pPr algn="ctr"/>
              <a:r>
                <a:rPr lang="en-US" sz="1200" dirty="0">
                  <a:latin typeface="Calibri" panose="020F0502020204030204" pitchFamily="34" charset="0"/>
                  <a:cs typeface="Calibri" panose="020F0502020204030204" pitchFamily="34" charset="0"/>
                </a:rPr>
                <a:t>Intracellular</a:t>
              </a:r>
            </a:p>
            <a:p>
              <a:pPr algn="ctr"/>
              <a:r>
                <a:rPr lang="en-US" sz="1200" dirty="0">
                  <a:latin typeface="Calibri" panose="020F0502020204030204" pitchFamily="34" charset="0"/>
                  <a:cs typeface="Calibri" panose="020F0502020204030204" pitchFamily="34" charset="0"/>
                </a:rPr>
                <a:t>(cytosol)</a:t>
              </a:r>
            </a:p>
          </p:txBody>
        </p:sp>
        <p:sp>
          <p:nvSpPr>
            <p:cNvPr id="30" name="TextBox 29">
              <a:extLst>
                <a:ext uri="{FF2B5EF4-FFF2-40B4-BE49-F238E27FC236}">
                  <a16:creationId xmlns:a16="http://schemas.microsoft.com/office/drawing/2014/main" id="{068A7097-71D5-4968-8AB5-BD2B8F3ADFD2}"/>
                </a:ext>
              </a:extLst>
            </p:cNvPr>
            <p:cNvSpPr txBox="1"/>
            <p:nvPr/>
          </p:nvSpPr>
          <p:spPr>
            <a:xfrm>
              <a:off x="1760476" y="3471863"/>
              <a:ext cx="559577" cy="184666"/>
            </a:xfrm>
            <a:prstGeom prst="rect">
              <a:avLst/>
            </a:prstGeom>
            <a:noFill/>
          </p:spPr>
          <p:txBody>
            <a:bodyPr wrap="none" lIns="0" tIns="0" rIns="0" bIns="0" rtlCol="0">
              <a:spAutoFit/>
            </a:bodyPr>
            <a:lstStyle>
              <a:defPPr>
                <a:defRPr lang="en-US"/>
              </a:defPPr>
              <a:lvl1pPr algn="ctr">
                <a:defRPr sz="850">
                  <a:effectLst>
                    <a:glow rad="152400">
                      <a:schemeClr val="bg1">
                        <a:alpha val="60000"/>
                      </a:schemeClr>
                    </a:glow>
                  </a:effectLst>
                  <a:latin typeface="Arial"/>
                </a:defRPr>
              </a:lvl1pPr>
            </a:lstStyle>
            <a:p>
              <a:r>
                <a:rPr lang="en-US" sz="1200" dirty="0">
                  <a:effectLst>
                    <a:glow rad="482600">
                      <a:schemeClr val="bg1">
                        <a:alpha val="85000"/>
                      </a:schemeClr>
                    </a:glow>
                  </a:effectLst>
                  <a:latin typeface="Calibri" panose="020F0502020204030204" pitchFamily="34" charset="0"/>
                  <a:cs typeface="Calibri" panose="020F0502020204030204" pitchFamily="34" charset="0"/>
                </a:rPr>
                <a:t>Diffusion</a:t>
              </a:r>
            </a:p>
          </p:txBody>
        </p:sp>
        <p:sp>
          <p:nvSpPr>
            <p:cNvPr id="31" name="TextBox 30">
              <a:extLst>
                <a:ext uri="{FF2B5EF4-FFF2-40B4-BE49-F238E27FC236}">
                  <a16:creationId xmlns:a16="http://schemas.microsoft.com/office/drawing/2014/main" id="{2C28E106-D7F2-412A-AC0B-CD703E9833A7}"/>
                </a:ext>
              </a:extLst>
            </p:cNvPr>
            <p:cNvSpPr txBox="1"/>
            <p:nvPr/>
          </p:nvSpPr>
          <p:spPr>
            <a:xfrm>
              <a:off x="1027689" y="4145064"/>
              <a:ext cx="1372555" cy="369332"/>
            </a:xfrm>
            <a:prstGeom prst="rect">
              <a:avLst/>
            </a:prstGeom>
            <a:noFill/>
          </p:spPr>
          <p:txBody>
            <a:bodyPr wrap="none" lIns="0" tIns="0" rIns="0" bIns="0" rtlCol="0">
              <a:spAutoFit/>
            </a:bodyPr>
            <a:lstStyle/>
            <a:p>
              <a:pPr algn="ctr"/>
              <a:r>
                <a:rPr lang="en-US" sz="1200" b="1" dirty="0">
                  <a:latin typeface="Calibri" panose="020F0502020204030204" pitchFamily="34" charset="0"/>
                  <a:cs typeface="Calibri" panose="020F0502020204030204" pitchFamily="34" charset="0"/>
                </a:rPr>
                <a:t>Remdesivir (GS-5734)</a:t>
              </a:r>
            </a:p>
            <a:p>
              <a:pPr algn="ctr"/>
              <a:r>
                <a:rPr lang="en-US" sz="1200" i="1" dirty="0">
                  <a:latin typeface="Calibri" panose="020F0502020204030204" pitchFamily="34" charset="0"/>
                  <a:cs typeface="Calibri" panose="020F0502020204030204" pitchFamily="34" charset="0"/>
                </a:rPr>
                <a:t>“prodrug”</a:t>
              </a:r>
            </a:p>
          </p:txBody>
        </p:sp>
        <p:sp>
          <p:nvSpPr>
            <p:cNvPr id="32" name="TextBox 31">
              <a:extLst>
                <a:ext uri="{FF2B5EF4-FFF2-40B4-BE49-F238E27FC236}">
                  <a16:creationId xmlns:a16="http://schemas.microsoft.com/office/drawing/2014/main" id="{F10512AF-3A08-49C2-9D52-0B745EB15072}"/>
                </a:ext>
              </a:extLst>
            </p:cNvPr>
            <p:cNvSpPr txBox="1"/>
            <p:nvPr/>
          </p:nvSpPr>
          <p:spPr>
            <a:xfrm>
              <a:off x="3044371" y="4145064"/>
              <a:ext cx="1796902" cy="184666"/>
            </a:xfrm>
            <a:prstGeom prst="rect">
              <a:avLst/>
            </a:prstGeom>
            <a:noFill/>
          </p:spPr>
          <p:txBody>
            <a:bodyPr wrap="none" lIns="0" tIns="0" rIns="0" bIns="0" rtlCol="0">
              <a:spAutoFit/>
            </a:bodyPr>
            <a:lstStyle/>
            <a:p>
              <a:pPr algn="ctr"/>
              <a:r>
                <a:rPr lang="en-US" sz="1200" b="1" dirty="0">
                  <a:latin typeface="Calibri" panose="020F0502020204030204" pitchFamily="34" charset="0"/>
                  <a:cs typeface="Calibri" panose="020F0502020204030204" pitchFamily="34" charset="0"/>
                </a:rPr>
                <a:t>Nucleoside monophosphate</a:t>
              </a:r>
            </a:p>
          </p:txBody>
        </p:sp>
        <p:sp>
          <p:nvSpPr>
            <p:cNvPr id="33" name="TextBox 32">
              <a:extLst>
                <a:ext uri="{FF2B5EF4-FFF2-40B4-BE49-F238E27FC236}">
                  <a16:creationId xmlns:a16="http://schemas.microsoft.com/office/drawing/2014/main" id="{0ACA4B48-6B84-4771-A5D8-A3FC41357219}"/>
                </a:ext>
              </a:extLst>
            </p:cNvPr>
            <p:cNvSpPr txBox="1"/>
            <p:nvPr/>
          </p:nvSpPr>
          <p:spPr>
            <a:xfrm>
              <a:off x="5104583" y="4145064"/>
              <a:ext cx="1543628" cy="184666"/>
            </a:xfrm>
            <a:prstGeom prst="rect">
              <a:avLst/>
            </a:prstGeom>
            <a:noFill/>
          </p:spPr>
          <p:txBody>
            <a:bodyPr wrap="none" lIns="0" tIns="0" rIns="0" bIns="0" rtlCol="0">
              <a:spAutoFit/>
            </a:bodyPr>
            <a:lstStyle/>
            <a:p>
              <a:pPr algn="ctr"/>
              <a:r>
                <a:rPr lang="en-US" sz="1200" b="1" dirty="0">
                  <a:latin typeface="Calibri" panose="020F0502020204030204" pitchFamily="34" charset="0"/>
                  <a:cs typeface="Calibri" panose="020F0502020204030204" pitchFamily="34" charset="0"/>
                </a:rPr>
                <a:t>Nucleoside diphosphate</a:t>
              </a:r>
            </a:p>
          </p:txBody>
        </p:sp>
        <p:sp>
          <p:nvSpPr>
            <p:cNvPr id="34" name="TextBox 33">
              <a:extLst>
                <a:ext uri="{FF2B5EF4-FFF2-40B4-BE49-F238E27FC236}">
                  <a16:creationId xmlns:a16="http://schemas.microsoft.com/office/drawing/2014/main" id="{B73F4F95-0DDA-40DC-8A73-DC04373D0A7E}"/>
                </a:ext>
              </a:extLst>
            </p:cNvPr>
            <p:cNvSpPr txBox="1"/>
            <p:nvPr/>
          </p:nvSpPr>
          <p:spPr>
            <a:xfrm>
              <a:off x="7359510" y="4145064"/>
              <a:ext cx="1567673" cy="369332"/>
            </a:xfrm>
            <a:prstGeom prst="rect">
              <a:avLst/>
            </a:prstGeom>
            <a:noFill/>
          </p:spPr>
          <p:txBody>
            <a:bodyPr wrap="none" lIns="0" tIns="0" rIns="0" bIns="0" rtlCol="0">
              <a:spAutoFit/>
            </a:bodyPr>
            <a:lstStyle/>
            <a:p>
              <a:pPr algn="ctr"/>
              <a:r>
                <a:rPr lang="en-US" sz="1200" b="1" dirty="0">
                  <a:latin typeface="Calibri" panose="020F0502020204030204" pitchFamily="34" charset="0"/>
                  <a:cs typeface="Calibri" panose="020F0502020204030204" pitchFamily="34" charset="0"/>
                </a:rPr>
                <a:t>Nucleoside triphosphate</a:t>
              </a:r>
            </a:p>
            <a:p>
              <a:pPr algn="ctr"/>
              <a:r>
                <a:rPr lang="en-US" sz="1200" i="1" dirty="0">
                  <a:latin typeface="Calibri" panose="020F0502020204030204" pitchFamily="34" charset="0"/>
                  <a:cs typeface="Calibri" panose="020F0502020204030204" pitchFamily="34" charset="0"/>
                </a:rPr>
                <a:t>“active drug”</a:t>
              </a:r>
            </a:p>
          </p:txBody>
        </p:sp>
        <p:sp>
          <p:nvSpPr>
            <p:cNvPr id="35" name="TextBox 34">
              <a:extLst>
                <a:ext uri="{FF2B5EF4-FFF2-40B4-BE49-F238E27FC236}">
                  <a16:creationId xmlns:a16="http://schemas.microsoft.com/office/drawing/2014/main" id="{C7C41826-A622-4171-8FBE-B259DA216241}"/>
                </a:ext>
              </a:extLst>
            </p:cNvPr>
            <p:cNvSpPr txBox="1"/>
            <p:nvPr/>
          </p:nvSpPr>
          <p:spPr>
            <a:xfrm>
              <a:off x="2512302" y="5106845"/>
              <a:ext cx="706925" cy="184666"/>
            </a:xfrm>
            <a:prstGeom prst="rect">
              <a:avLst/>
            </a:prstGeom>
            <a:noFill/>
          </p:spPr>
          <p:txBody>
            <a:bodyPr wrap="none" lIns="0" tIns="0" rIns="0" bIns="0" rtlCol="0">
              <a:spAutoFit/>
            </a:bodyPr>
            <a:lstStyle/>
            <a:p>
              <a:pPr algn="ctr"/>
              <a:r>
                <a:rPr lang="en-US" sz="1200" dirty="0">
                  <a:latin typeface="Arial"/>
                </a:rPr>
                <a:t>Hydrolysis</a:t>
              </a:r>
            </a:p>
          </p:txBody>
        </p:sp>
        <p:sp>
          <p:nvSpPr>
            <p:cNvPr id="36" name="TextBox 35">
              <a:extLst>
                <a:ext uri="{FF2B5EF4-FFF2-40B4-BE49-F238E27FC236}">
                  <a16:creationId xmlns:a16="http://schemas.microsoft.com/office/drawing/2014/main" id="{4BCFBF9A-CD5E-4C0D-9CFC-8C1E6E23E7C0}"/>
                </a:ext>
              </a:extLst>
            </p:cNvPr>
            <p:cNvSpPr txBox="1"/>
            <p:nvPr/>
          </p:nvSpPr>
          <p:spPr>
            <a:xfrm>
              <a:off x="4424938" y="5106845"/>
              <a:ext cx="1098058" cy="184666"/>
            </a:xfrm>
            <a:prstGeom prst="rect">
              <a:avLst/>
            </a:prstGeom>
            <a:noFill/>
          </p:spPr>
          <p:txBody>
            <a:bodyPr wrap="none" lIns="0" tIns="0" rIns="0" bIns="0" rtlCol="0">
              <a:spAutoFit/>
            </a:bodyPr>
            <a:lstStyle/>
            <a:p>
              <a:pPr algn="ctr"/>
              <a:r>
                <a:rPr lang="en-US" sz="1200" dirty="0">
                  <a:latin typeface="Arial"/>
                </a:rPr>
                <a:t>Phosphorylation</a:t>
              </a:r>
            </a:p>
          </p:txBody>
        </p:sp>
        <p:sp>
          <p:nvSpPr>
            <p:cNvPr id="37" name="TextBox 36">
              <a:extLst>
                <a:ext uri="{FF2B5EF4-FFF2-40B4-BE49-F238E27FC236}">
                  <a16:creationId xmlns:a16="http://schemas.microsoft.com/office/drawing/2014/main" id="{E71963B9-4254-44A7-AF61-6E61F23EFCA1}"/>
                </a:ext>
              </a:extLst>
            </p:cNvPr>
            <p:cNvSpPr txBox="1"/>
            <p:nvPr/>
          </p:nvSpPr>
          <p:spPr>
            <a:xfrm>
              <a:off x="6545838" y="5106845"/>
              <a:ext cx="1098058" cy="184666"/>
            </a:xfrm>
            <a:prstGeom prst="rect">
              <a:avLst/>
            </a:prstGeom>
            <a:noFill/>
          </p:spPr>
          <p:txBody>
            <a:bodyPr wrap="none" lIns="0" tIns="0" rIns="0" bIns="0" rtlCol="0">
              <a:spAutoFit/>
            </a:bodyPr>
            <a:lstStyle/>
            <a:p>
              <a:pPr algn="ctr"/>
              <a:r>
                <a:rPr lang="en-US" sz="1200" dirty="0">
                  <a:latin typeface="Arial"/>
                </a:rPr>
                <a:t>Phosphorylation</a:t>
              </a:r>
            </a:p>
          </p:txBody>
        </p:sp>
        <p:sp>
          <p:nvSpPr>
            <p:cNvPr id="38" name="TextBox 37">
              <a:extLst>
                <a:ext uri="{FF2B5EF4-FFF2-40B4-BE49-F238E27FC236}">
                  <a16:creationId xmlns:a16="http://schemas.microsoft.com/office/drawing/2014/main" id="{D9011297-6985-444C-8F09-6B0F20C40811}"/>
                </a:ext>
              </a:extLst>
            </p:cNvPr>
            <p:cNvSpPr txBox="1"/>
            <p:nvPr/>
          </p:nvSpPr>
          <p:spPr>
            <a:xfrm>
              <a:off x="2105890" y="5356226"/>
              <a:ext cx="1379139" cy="415498"/>
            </a:xfrm>
            <a:prstGeom prst="rect">
              <a:avLst/>
            </a:prstGeom>
            <a:noFill/>
          </p:spPr>
          <p:txBody>
            <a:bodyPr wrap="square" lIns="0" tIns="0" rIns="0" bIns="0" rtlCol="0">
              <a:spAutoFit/>
            </a:bodyPr>
            <a:lstStyle/>
            <a:p>
              <a:pPr algn="ctr">
                <a:lnSpc>
                  <a:spcPct val="90000"/>
                </a:lnSpc>
              </a:pPr>
              <a:r>
                <a:rPr lang="en-US" sz="1000" dirty="0">
                  <a:latin typeface="Arial"/>
                </a:rPr>
                <a:t>Cathepsin A or</a:t>
              </a:r>
              <a:br>
                <a:rPr lang="en-US" sz="1000" dirty="0">
                  <a:latin typeface="Arial"/>
                </a:rPr>
              </a:br>
              <a:r>
                <a:rPr lang="en-US" sz="1000" dirty="0">
                  <a:latin typeface="Arial"/>
                </a:rPr>
                <a:t>other esterases cleave</a:t>
              </a:r>
              <a:br>
                <a:rPr lang="en-US" sz="1000" dirty="0">
                  <a:latin typeface="Arial"/>
                </a:rPr>
              </a:br>
              <a:r>
                <a:rPr lang="en-US" sz="1000" dirty="0">
                  <a:latin typeface="Arial"/>
                </a:rPr>
                <a:t>the protecting groups </a:t>
              </a:r>
            </a:p>
          </p:txBody>
        </p:sp>
        <p:pic>
          <p:nvPicPr>
            <p:cNvPr id="45" name="Picture 44" descr="A picture containing traffic&#10;&#10;Description automatically generated">
              <a:extLst>
                <a:ext uri="{FF2B5EF4-FFF2-40B4-BE49-F238E27FC236}">
                  <a16:creationId xmlns:a16="http://schemas.microsoft.com/office/drawing/2014/main" id="{63994616-2F40-438A-B714-F97EFC56F3F8}"/>
                </a:ext>
              </a:extLst>
            </p:cNvPr>
            <p:cNvPicPr>
              <a:picLocks noChangeAspect="1"/>
            </p:cNvPicPr>
            <p:nvPr/>
          </p:nvPicPr>
          <p:blipFill>
            <a:blip r:embed="rId4"/>
            <a:stretch>
              <a:fillRect/>
            </a:stretch>
          </p:blipFill>
          <p:spPr>
            <a:xfrm>
              <a:off x="6617329" y="5268311"/>
              <a:ext cx="970336" cy="357624"/>
            </a:xfrm>
            <a:prstGeom prst="rect">
              <a:avLst/>
            </a:prstGeom>
          </p:spPr>
        </p:pic>
        <p:pic>
          <p:nvPicPr>
            <p:cNvPr id="28" name="Picture 27" descr="A picture containing rain&#10;&#10;Description automatically generated">
              <a:extLst>
                <a:ext uri="{FF2B5EF4-FFF2-40B4-BE49-F238E27FC236}">
                  <a16:creationId xmlns:a16="http://schemas.microsoft.com/office/drawing/2014/main" id="{3886971C-46F6-47B5-8E48-B5FEB1814B0A}"/>
                </a:ext>
              </a:extLst>
            </p:cNvPr>
            <p:cNvPicPr>
              <a:picLocks noChangeAspect="1"/>
            </p:cNvPicPr>
            <p:nvPr/>
          </p:nvPicPr>
          <p:blipFill>
            <a:blip r:embed="rId5"/>
            <a:stretch>
              <a:fillRect/>
            </a:stretch>
          </p:blipFill>
          <p:spPr>
            <a:xfrm>
              <a:off x="612876" y="1404486"/>
              <a:ext cx="1790648" cy="1800623"/>
            </a:xfrm>
            <a:prstGeom prst="rect">
              <a:avLst/>
            </a:prstGeom>
          </p:spPr>
        </p:pic>
        <p:pic>
          <p:nvPicPr>
            <p:cNvPr id="39" name="Picture 38" descr="A picture containing rain&#10;&#10;Description automatically generated">
              <a:extLst>
                <a:ext uri="{FF2B5EF4-FFF2-40B4-BE49-F238E27FC236}">
                  <a16:creationId xmlns:a16="http://schemas.microsoft.com/office/drawing/2014/main" id="{CA38B152-1155-48CC-87B6-3B331F7035A0}"/>
                </a:ext>
              </a:extLst>
            </p:cNvPr>
            <p:cNvPicPr>
              <a:picLocks noChangeAspect="1"/>
            </p:cNvPicPr>
            <p:nvPr/>
          </p:nvPicPr>
          <p:blipFill>
            <a:blip r:embed="rId5"/>
            <a:stretch>
              <a:fillRect/>
            </a:stretch>
          </p:blipFill>
          <p:spPr>
            <a:xfrm>
              <a:off x="555726" y="4433436"/>
              <a:ext cx="1790648" cy="1800623"/>
            </a:xfrm>
            <a:prstGeom prst="rect">
              <a:avLst/>
            </a:prstGeom>
          </p:spPr>
        </p:pic>
        <p:pic>
          <p:nvPicPr>
            <p:cNvPr id="40" name="Picture 39" descr="A close up of a sign&#10;&#10;Description automatically generated">
              <a:extLst>
                <a:ext uri="{FF2B5EF4-FFF2-40B4-BE49-F238E27FC236}">
                  <a16:creationId xmlns:a16="http://schemas.microsoft.com/office/drawing/2014/main" id="{A6CFAF4D-20E3-4A5C-B14F-2E50277C8AE4}"/>
                </a:ext>
              </a:extLst>
            </p:cNvPr>
            <p:cNvPicPr>
              <a:picLocks noChangeAspect="1"/>
            </p:cNvPicPr>
            <p:nvPr/>
          </p:nvPicPr>
          <p:blipFill>
            <a:blip r:embed="rId6"/>
            <a:stretch>
              <a:fillRect/>
            </a:stretch>
          </p:blipFill>
          <p:spPr>
            <a:xfrm>
              <a:off x="3355975" y="4422775"/>
              <a:ext cx="1038674" cy="1432568"/>
            </a:xfrm>
            <a:prstGeom prst="rect">
              <a:avLst/>
            </a:prstGeom>
          </p:spPr>
        </p:pic>
        <p:pic>
          <p:nvPicPr>
            <p:cNvPr id="41" name="Picture 40" descr="A close up of a logo&#10;&#10;Description automatically generated">
              <a:extLst>
                <a:ext uri="{FF2B5EF4-FFF2-40B4-BE49-F238E27FC236}">
                  <a16:creationId xmlns:a16="http://schemas.microsoft.com/office/drawing/2014/main" id="{BD021B51-7263-4C1A-8075-8C1A33C400C7}"/>
                </a:ext>
              </a:extLst>
            </p:cNvPr>
            <p:cNvPicPr>
              <a:picLocks noChangeAspect="1"/>
            </p:cNvPicPr>
            <p:nvPr/>
          </p:nvPicPr>
          <p:blipFill>
            <a:blip r:embed="rId7"/>
            <a:stretch>
              <a:fillRect/>
            </a:stretch>
          </p:blipFill>
          <p:spPr>
            <a:xfrm>
              <a:off x="5140361" y="4442656"/>
              <a:ext cx="1319923" cy="1581912"/>
            </a:xfrm>
            <a:prstGeom prst="rect">
              <a:avLst/>
            </a:prstGeom>
          </p:spPr>
        </p:pic>
        <p:pic>
          <p:nvPicPr>
            <p:cNvPr id="42" name="Picture 41" descr="A close up of a logo&#10;&#10;Description automatically generated">
              <a:extLst>
                <a:ext uri="{FF2B5EF4-FFF2-40B4-BE49-F238E27FC236}">
                  <a16:creationId xmlns:a16="http://schemas.microsoft.com/office/drawing/2014/main" id="{3DE0BB09-817C-4DF2-8C85-C70DFC43B33D}"/>
                </a:ext>
              </a:extLst>
            </p:cNvPr>
            <p:cNvPicPr>
              <a:picLocks noChangeAspect="1"/>
            </p:cNvPicPr>
            <p:nvPr/>
          </p:nvPicPr>
          <p:blipFill>
            <a:blip r:embed="rId8"/>
            <a:stretch>
              <a:fillRect/>
            </a:stretch>
          </p:blipFill>
          <p:spPr>
            <a:xfrm>
              <a:off x="6968332" y="4439968"/>
              <a:ext cx="1748400" cy="1579039"/>
            </a:xfrm>
            <a:prstGeom prst="rect">
              <a:avLst/>
            </a:prstGeom>
          </p:spPr>
        </p:pic>
      </p:grpSp>
    </p:spTree>
    <p:extLst>
      <p:ext uri="{BB962C8B-B14F-4D97-AF65-F5344CB8AC3E}">
        <p14:creationId xmlns:p14="http://schemas.microsoft.com/office/powerpoint/2010/main" val="1857771368"/>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79780-D8CF-41C9-A451-1599D11203C8}"/>
              </a:ext>
            </a:extLst>
          </p:cNvPr>
          <p:cNvSpPr>
            <a:spLocks noGrp="1"/>
          </p:cNvSpPr>
          <p:nvPr>
            <p:ph type="title"/>
          </p:nvPr>
        </p:nvSpPr>
        <p:spPr>
          <a:xfrm>
            <a:off x="323850" y="73152"/>
            <a:ext cx="8497062" cy="1091184"/>
          </a:xfrm>
        </p:spPr>
        <p:txBody>
          <a:bodyPr>
            <a:normAutofit/>
          </a:bodyPr>
          <a:lstStyle/>
          <a:p>
            <a:r>
              <a:rPr lang="en-US" sz="2800" dirty="0" err="1"/>
              <a:t>Remdesivir</a:t>
            </a:r>
            <a:r>
              <a:rPr lang="en-US" sz="2800" dirty="0"/>
              <a:t> (RDV) Mechanism of Action:</a:t>
            </a:r>
            <a:br>
              <a:rPr lang="en-US" sz="2800" dirty="0"/>
            </a:br>
            <a:r>
              <a:rPr lang="en-US" sz="2800" dirty="0"/>
              <a:t>Delayed Chain Termination</a:t>
            </a:r>
          </a:p>
        </p:txBody>
      </p:sp>
      <p:grpSp>
        <p:nvGrpSpPr>
          <p:cNvPr id="22" name="Group 21">
            <a:extLst>
              <a:ext uri="{FF2B5EF4-FFF2-40B4-BE49-F238E27FC236}">
                <a16:creationId xmlns:a16="http://schemas.microsoft.com/office/drawing/2014/main" id="{D7197CA3-9FAF-A84B-BC80-ED5276B596CF}"/>
              </a:ext>
            </a:extLst>
          </p:cNvPr>
          <p:cNvGrpSpPr/>
          <p:nvPr/>
        </p:nvGrpSpPr>
        <p:grpSpPr>
          <a:xfrm>
            <a:off x="313773" y="1348666"/>
            <a:ext cx="8590741" cy="5509334"/>
            <a:chOff x="313773" y="1348666"/>
            <a:chExt cx="8590741" cy="5509334"/>
          </a:xfrm>
        </p:grpSpPr>
        <p:pic>
          <p:nvPicPr>
            <p:cNvPr id="18" name="Picture 17" descr="A picture containing person, holding, girl, young&#10;&#10;Description automatically generated">
              <a:extLst>
                <a:ext uri="{FF2B5EF4-FFF2-40B4-BE49-F238E27FC236}">
                  <a16:creationId xmlns:a16="http://schemas.microsoft.com/office/drawing/2014/main" id="{4034D6CE-8490-4B68-A815-51800B8E7EBB}"/>
                </a:ext>
              </a:extLst>
            </p:cNvPr>
            <p:cNvPicPr>
              <a:picLocks noChangeAspect="1"/>
            </p:cNvPicPr>
            <p:nvPr/>
          </p:nvPicPr>
          <p:blipFill rotWithShape="1">
            <a:blip r:embed="rId2"/>
            <a:srcRect r="6050"/>
            <a:stretch/>
          </p:blipFill>
          <p:spPr>
            <a:xfrm>
              <a:off x="313773" y="1348666"/>
              <a:ext cx="8590741" cy="5509334"/>
            </a:xfrm>
            <a:prstGeom prst="rect">
              <a:avLst/>
            </a:prstGeom>
          </p:spPr>
        </p:pic>
        <p:grpSp>
          <p:nvGrpSpPr>
            <p:cNvPr id="21" name="Group 20">
              <a:extLst>
                <a:ext uri="{FF2B5EF4-FFF2-40B4-BE49-F238E27FC236}">
                  <a16:creationId xmlns:a16="http://schemas.microsoft.com/office/drawing/2014/main" id="{9303F291-F097-B44E-8D2F-4E096061BCD1}"/>
                </a:ext>
              </a:extLst>
            </p:cNvPr>
            <p:cNvGrpSpPr/>
            <p:nvPr/>
          </p:nvGrpSpPr>
          <p:grpSpPr>
            <a:xfrm>
              <a:off x="443561" y="1387521"/>
              <a:ext cx="7125911" cy="4424798"/>
              <a:chOff x="443561" y="1387521"/>
              <a:chExt cx="7125911" cy="4424798"/>
            </a:xfrm>
          </p:grpSpPr>
          <p:sp>
            <p:nvSpPr>
              <p:cNvPr id="5" name="TextBox 4">
                <a:extLst>
                  <a:ext uri="{FF2B5EF4-FFF2-40B4-BE49-F238E27FC236}">
                    <a16:creationId xmlns:a16="http://schemas.microsoft.com/office/drawing/2014/main" id="{5BE353BB-2F1B-4E8B-A721-B620AD72E508}"/>
                  </a:ext>
                </a:extLst>
              </p:cNvPr>
              <p:cNvSpPr txBox="1"/>
              <p:nvPr/>
            </p:nvSpPr>
            <p:spPr>
              <a:xfrm>
                <a:off x="3593693" y="4231508"/>
                <a:ext cx="444930" cy="184666"/>
              </a:xfrm>
              <a:prstGeom prst="rect">
                <a:avLst/>
              </a:prstGeom>
              <a:noFill/>
            </p:spPr>
            <p:txBody>
              <a:bodyPr wrap="none" lIns="0" tIns="0" rIns="0" bIns="0" rtlCol="0">
                <a:spAutoFit/>
              </a:bodyPr>
              <a:lstStyle>
                <a:defPPr>
                  <a:defRPr lang="en-US"/>
                </a:defPPr>
                <a:lvl1pPr algn="ctr">
                  <a:defRPr sz="850">
                    <a:effectLst>
                      <a:glow rad="152400">
                        <a:schemeClr val="bg1">
                          <a:alpha val="60000"/>
                        </a:schemeClr>
                      </a:glow>
                    </a:effectLst>
                    <a:latin typeface="Arial"/>
                  </a:defRPr>
                </a:lvl1pPr>
              </a:lstStyle>
              <a:p>
                <a:r>
                  <a:rPr lang="en-US" sz="1200" dirty="0">
                    <a:latin typeface="Calibri" panose="020F0502020204030204" pitchFamily="34" charset="0"/>
                    <a:cs typeface="Calibri" panose="020F0502020204030204" pitchFamily="34" charset="0"/>
                  </a:rPr>
                  <a:t>Fingers</a:t>
                </a:r>
              </a:p>
            </p:txBody>
          </p:sp>
          <p:sp>
            <p:nvSpPr>
              <p:cNvPr id="6" name="TextBox 5">
                <a:extLst>
                  <a:ext uri="{FF2B5EF4-FFF2-40B4-BE49-F238E27FC236}">
                    <a16:creationId xmlns:a16="http://schemas.microsoft.com/office/drawing/2014/main" id="{E169AFE5-0AB0-42D9-8E03-7300372CE959}"/>
                  </a:ext>
                </a:extLst>
              </p:cNvPr>
              <p:cNvSpPr txBox="1"/>
              <p:nvPr/>
            </p:nvSpPr>
            <p:spPr>
              <a:xfrm>
                <a:off x="5049716" y="4276570"/>
                <a:ext cx="439224" cy="184666"/>
              </a:xfrm>
              <a:prstGeom prst="rect">
                <a:avLst/>
              </a:prstGeom>
              <a:noFill/>
            </p:spPr>
            <p:txBody>
              <a:bodyPr wrap="none" lIns="0" tIns="0" rIns="0" bIns="0" rtlCol="0">
                <a:spAutoFit/>
              </a:bodyPr>
              <a:lstStyle>
                <a:defPPr>
                  <a:defRPr lang="en-US"/>
                </a:defPPr>
                <a:lvl1pPr algn="ctr">
                  <a:defRPr sz="850">
                    <a:effectLst>
                      <a:glow rad="152400">
                        <a:schemeClr val="bg1">
                          <a:alpha val="60000"/>
                        </a:schemeClr>
                      </a:glow>
                    </a:effectLst>
                    <a:latin typeface="Arial"/>
                  </a:defRPr>
                </a:lvl1pPr>
              </a:lstStyle>
              <a:p>
                <a:r>
                  <a:rPr lang="en-US" sz="1200" dirty="0">
                    <a:latin typeface="Calibri" panose="020F0502020204030204" pitchFamily="34" charset="0"/>
                    <a:cs typeface="Calibri" panose="020F0502020204030204" pitchFamily="34" charset="0"/>
                  </a:rPr>
                  <a:t>Thumb</a:t>
                </a:r>
              </a:p>
            </p:txBody>
          </p:sp>
          <p:sp>
            <p:nvSpPr>
              <p:cNvPr id="7" name="TextBox 6">
                <a:extLst>
                  <a:ext uri="{FF2B5EF4-FFF2-40B4-BE49-F238E27FC236}">
                    <a16:creationId xmlns:a16="http://schemas.microsoft.com/office/drawing/2014/main" id="{E70CD841-BDDC-45E0-B9ED-A154BDF90F5C}"/>
                  </a:ext>
                </a:extLst>
              </p:cNvPr>
              <p:cNvSpPr txBox="1"/>
              <p:nvPr/>
            </p:nvSpPr>
            <p:spPr>
              <a:xfrm>
                <a:off x="4416203" y="5425921"/>
                <a:ext cx="309252" cy="184666"/>
              </a:xfrm>
              <a:prstGeom prst="rect">
                <a:avLst/>
              </a:prstGeom>
              <a:noFill/>
            </p:spPr>
            <p:txBody>
              <a:bodyPr wrap="none" lIns="0" tIns="0" rIns="0" bIns="0" rtlCol="0">
                <a:spAutoFit/>
              </a:bodyPr>
              <a:lstStyle>
                <a:defPPr>
                  <a:defRPr lang="en-US"/>
                </a:defPPr>
                <a:lvl1pPr algn="ctr">
                  <a:defRPr sz="850">
                    <a:effectLst>
                      <a:glow rad="152400">
                        <a:schemeClr val="bg1">
                          <a:alpha val="60000"/>
                        </a:schemeClr>
                      </a:glow>
                    </a:effectLst>
                    <a:latin typeface="Arial"/>
                  </a:defRPr>
                </a:lvl1pPr>
              </a:lstStyle>
              <a:p>
                <a:r>
                  <a:rPr lang="en-US" sz="1200" dirty="0">
                    <a:latin typeface="Calibri" panose="020F0502020204030204" pitchFamily="34" charset="0"/>
                    <a:cs typeface="Calibri" panose="020F0502020204030204" pitchFamily="34" charset="0"/>
                  </a:rPr>
                  <a:t>Palm</a:t>
                </a:r>
              </a:p>
            </p:txBody>
          </p:sp>
          <p:sp>
            <p:nvSpPr>
              <p:cNvPr id="8" name="TextBox 7">
                <a:extLst>
                  <a:ext uri="{FF2B5EF4-FFF2-40B4-BE49-F238E27FC236}">
                    <a16:creationId xmlns:a16="http://schemas.microsoft.com/office/drawing/2014/main" id="{289F5D07-E288-4A53-A96E-01745B551461}"/>
                  </a:ext>
                </a:extLst>
              </p:cNvPr>
              <p:cNvSpPr txBox="1"/>
              <p:nvPr/>
            </p:nvSpPr>
            <p:spPr>
              <a:xfrm>
                <a:off x="4808129" y="3307240"/>
                <a:ext cx="299762" cy="184666"/>
              </a:xfrm>
              <a:prstGeom prst="rect">
                <a:avLst/>
              </a:prstGeom>
              <a:noFill/>
            </p:spPr>
            <p:txBody>
              <a:bodyPr wrap="none" lIns="0" tIns="0" rIns="0" bIns="0" rtlCol="0">
                <a:spAutoFit/>
              </a:bodyPr>
              <a:lstStyle>
                <a:defPPr>
                  <a:defRPr lang="en-US"/>
                </a:defPPr>
                <a:lvl1pPr algn="ctr">
                  <a:defRPr sz="850">
                    <a:effectLst>
                      <a:glow rad="152400">
                        <a:schemeClr val="bg1">
                          <a:alpha val="60000"/>
                        </a:schemeClr>
                      </a:glow>
                    </a:effectLst>
                    <a:latin typeface="Arial"/>
                  </a:defRPr>
                </a:lvl1pPr>
              </a:lstStyle>
              <a:p>
                <a:r>
                  <a:rPr lang="en-US" sz="1200" dirty="0">
                    <a:latin typeface="Calibri" panose="020F0502020204030204" pitchFamily="34" charset="0"/>
                    <a:cs typeface="Calibri" panose="020F0502020204030204" pitchFamily="34" charset="0"/>
                  </a:rPr>
                  <a:t>nsp8</a:t>
                </a:r>
              </a:p>
            </p:txBody>
          </p:sp>
          <p:sp>
            <p:nvSpPr>
              <p:cNvPr id="9" name="TextBox 8">
                <a:extLst>
                  <a:ext uri="{FF2B5EF4-FFF2-40B4-BE49-F238E27FC236}">
                    <a16:creationId xmlns:a16="http://schemas.microsoft.com/office/drawing/2014/main" id="{DB504718-34A7-47DD-90ED-48D9786E5EFB}"/>
                  </a:ext>
                </a:extLst>
              </p:cNvPr>
              <p:cNvSpPr txBox="1"/>
              <p:nvPr/>
            </p:nvSpPr>
            <p:spPr>
              <a:xfrm>
                <a:off x="4975715" y="2884932"/>
                <a:ext cx="299762" cy="184666"/>
              </a:xfrm>
              <a:prstGeom prst="rect">
                <a:avLst/>
              </a:prstGeom>
              <a:noFill/>
            </p:spPr>
            <p:txBody>
              <a:bodyPr wrap="none" lIns="0" tIns="0" rIns="0" bIns="0" rtlCol="0">
                <a:spAutoFit/>
              </a:bodyPr>
              <a:lstStyle>
                <a:defPPr>
                  <a:defRPr lang="en-US"/>
                </a:defPPr>
                <a:lvl1pPr algn="ctr">
                  <a:defRPr sz="850">
                    <a:effectLst>
                      <a:glow rad="152400">
                        <a:schemeClr val="bg1">
                          <a:alpha val="60000"/>
                        </a:schemeClr>
                      </a:glow>
                    </a:effectLst>
                    <a:latin typeface="Arial"/>
                  </a:defRPr>
                </a:lvl1pPr>
              </a:lstStyle>
              <a:p>
                <a:r>
                  <a:rPr lang="en-US" sz="1200" dirty="0">
                    <a:latin typeface="Calibri" panose="020F0502020204030204" pitchFamily="34" charset="0"/>
                    <a:cs typeface="Calibri" panose="020F0502020204030204" pitchFamily="34" charset="0"/>
                  </a:rPr>
                  <a:t>nsp7</a:t>
                </a:r>
              </a:p>
            </p:txBody>
          </p:sp>
          <p:sp>
            <p:nvSpPr>
              <p:cNvPr id="10" name="TextBox 9">
                <a:extLst>
                  <a:ext uri="{FF2B5EF4-FFF2-40B4-BE49-F238E27FC236}">
                    <a16:creationId xmlns:a16="http://schemas.microsoft.com/office/drawing/2014/main" id="{A18E101E-4C70-49B5-A897-32BB59445B7E}"/>
                  </a:ext>
                </a:extLst>
              </p:cNvPr>
              <p:cNvSpPr txBox="1"/>
              <p:nvPr/>
            </p:nvSpPr>
            <p:spPr>
              <a:xfrm>
                <a:off x="1565280" y="5566098"/>
                <a:ext cx="1412246" cy="246221"/>
              </a:xfrm>
              <a:prstGeom prst="rect">
                <a:avLst/>
              </a:prstGeom>
              <a:noFill/>
            </p:spPr>
            <p:txBody>
              <a:bodyPr wrap="none" lIns="0" tIns="0" rIns="0" bIns="0" rtlCol="0">
                <a:spAutoFit/>
              </a:bodyPr>
              <a:lstStyle/>
              <a:p>
                <a:pPr algn="ctr"/>
                <a:r>
                  <a:rPr lang="en-US" sz="1600" b="1" dirty="0">
                    <a:latin typeface="Calibri" panose="020F0502020204030204" pitchFamily="34" charset="0"/>
                    <a:cs typeface="Calibri" panose="020F0502020204030204" pitchFamily="34" charset="0"/>
                  </a:rPr>
                  <a:t>(-)ssRNA, “copy”</a:t>
                </a:r>
              </a:p>
            </p:txBody>
          </p:sp>
          <p:sp>
            <p:nvSpPr>
              <p:cNvPr id="11" name="TextBox 10">
                <a:extLst>
                  <a:ext uri="{FF2B5EF4-FFF2-40B4-BE49-F238E27FC236}">
                    <a16:creationId xmlns:a16="http://schemas.microsoft.com/office/drawing/2014/main" id="{3A8630EA-8E73-49AF-B5E8-183192EBDC22}"/>
                  </a:ext>
                </a:extLst>
              </p:cNvPr>
              <p:cNvSpPr txBox="1"/>
              <p:nvPr/>
            </p:nvSpPr>
            <p:spPr>
              <a:xfrm>
                <a:off x="5751281" y="5565304"/>
                <a:ext cx="1818191" cy="246221"/>
              </a:xfrm>
              <a:prstGeom prst="rect">
                <a:avLst/>
              </a:prstGeom>
              <a:noFill/>
            </p:spPr>
            <p:txBody>
              <a:bodyPr wrap="none" lIns="0" tIns="0" rIns="0" bIns="0" rtlCol="0">
                <a:spAutoFit/>
              </a:bodyPr>
              <a:lstStyle/>
              <a:p>
                <a:pPr algn="ctr"/>
                <a:r>
                  <a:rPr lang="en-US" sz="1600" b="1" dirty="0">
                    <a:latin typeface="Calibri" panose="020F0502020204030204" pitchFamily="34" charset="0"/>
                    <a:cs typeface="Calibri" panose="020F0502020204030204" pitchFamily="34" charset="0"/>
                  </a:rPr>
                  <a:t>(+)ssRNA, “template”</a:t>
                </a:r>
              </a:p>
            </p:txBody>
          </p:sp>
          <p:sp>
            <p:nvSpPr>
              <p:cNvPr id="12" name="TextBox 11">
                <a:extLst>
                  <a:ext uri="{FF2B5EF4-FFF2-40B4-BE49-F238E27FC236}">
                    <a16:creationId xmlns:a16="http://schemas.microsoft.com/office/drawing/2014/main" id="{D8464862-2D25-43FD-BC2B-C90EDED39C7C}"/>
                  </a:ext>
                </a:extLst>
              </p:cNvPr>
              <p:cNvSpPr txBox="1"/>
              <p:nvPr/>
            </p:nvSpPr>
            <p:spPr>
              <a:xfrm>
                <a:off x="4355006" y="2019991"/>
                <a:ext cx="1389419" cy="276999"/>
              </a:xfrm>
              <a:prstGeom prst="rect">
                <a:avLst/>
              </a:prstGeom>
              <a:noFill/>
            </p:spPr>
            <p:txBody>
              <a:bodyPr wrap="none" lIns="0" tIns="0" rIns="0" bIns="0" rtlCol="0">
                <a:spAutoFit/>
              </a:bodyPr>
              <a:lstStyle/>
              <a:p>
                <a:pPr algn="ctr"/>
                <a:r>
                  <a:rPr lang="en-US" sz="1800" b="1" dirty="0">
                    <a:latin typeface="Calibri" panose="020F0502020204030204" pitchFamily="34" charset="0"/>
                    <a:cs typeface="Calibri" panose="020F0502020204030204" pitchFamily="34" charset="0"/>
                  </a:rPr>
                  <a:t>RdRp Complex</a:t>
                </a:r>
              </a:p>
            </p:txBody>
          </p:sp>
          <p:sp>
            <p:nvSpPr>
              <p:cNvPr id="14" name="TextBox 13">
                <a:extLst>
                  <a:ext uri="{FF2B5EF4-FFF2-40B4-BE49-F238E27FC236}">
                    <a16:creationId xmlns:a16="http://schemas.microsoft.com/office/drawing/2014/main" id="{DA01F695-8F6E-4BEF-8F2C-3D6DD9A2E982}"/>
                  </a:ext>
                </a:extLst>
              </p:cNvPr>
              <p:cNvSpPr txBox="1"/>
              <p:nvPr/>
            </p:nvSpPr>
            <p:spPr>
              <a:xfrm>
                <a:off x="972634" y="1387521"/>
                <a:ext cx="2092496" cy="492443"/>
              </a:xfrm>
              <a:prstGeom prst="rect">
                <a:avLst/>
              </a:prstGeom>
              <a:noFill/>
            </p:spPr>
            <p:txBody>
              <a:bodyPr wrap="none" lIns="0" tIns="0" rIns="0" bIns="0" rtlCol="0">
                <a:spAutoFit/>
              </a:bodyPr>
              <a:lstStyle/>
              <a:p>
                <a:pPr algn="ctr"/>
                <a:r>
                  <a:rPr lang="en-US" sz="1600" b="1" dirty="0">
                    <a:latin typeface="Calibri" panose="020F0502020204030204" pitchFamily="34" charset="0"/>
                    <a:cs typeface="Calibri" panose="020F0502020204030204" pitchFamily="34" charset="0"/>
                  </a:rPr>
                  <a:t>Remdesivir triphosphate</a:t>
                </a:r>
                <a:br>
                  <a:rPr lang="en-US" sz="1600" b="1" dirty="0">
                    <a:latin typeface="Calibri" panose="020F0502020204030204" pitchFamily="34" charset="0"/>
                    <a:cs typeface="Calibri" panose="020F0502020204030204" pitchFamily="34" charset="0"/>
                  </a:rPr>
                </a:br>
                <a:r>
                  <a:rPr lang="en-US" sz="1600" b="1" dirty="0">
                    <a:latin typeface="Calibri" panose="020F0502020204030204" pitchFamily="34" charset="0"/>
                    <a:cs typeface="Calibri" panose="020F0502020204030204" pitchFamily="34" charset="0"/>
                  </a:rPr>
                  <a:t>(RDV-TP)</a:t>
                </a:r>
                <a:endParaRPr lang="en-US" sz="1600" i="1"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AC8881B0-FCE0-42D9-A58D-6C8DADC77A85}"/>
                  </a:ext>
                </a:extLst>
              </p:cNvPr>
              <p:cNvSpPr txBox="1"/>
              <p:nvPr/>
            </p:nvSpPr>
            <p:spPr>
              <a:xfrm>
                <a:off x="3622233" y="3522313"/>
                <a:ext cx="856004" cy="304699"/>
              </a:xfrm>
              <a:prstGeom prst="rect">
                <a:avLst/>
              </a:prstGeom>
              <a:noFill/>
            </p:spPr>
            <p:txBody>
              <a:bodyPr wrap="none" lIns="0" tIns="0" rIns="0" bIns="0" rtlCol="0">
                <a:spAutoFit/>
              </a:bodyPr>
              <a:lstStyle/>
              <a:p>
                <a:pPr algn="ctr">
                  <a:lnSpc>
                    <a:spcPct val="90000"/>
                  </a:lnSpc>
                </a:pPr>
                <a:r>
                  <a:rPr lang="en-US" sz="1100" dirty="0">
                    <a:solidFill>
                      <a:schemeClr val="bg1"/>
                    </a:solidFill>
                    <a:latin typeface="Calibri" panose="020F0502020204030204" pitchFamily="34" charset="0"/>
                    <a:cs typeface="Calibri" panose="020F0502020204030204" pitchFamily="34" charset="0"/>
                  </a:rPr>
                  <a:t>Viral (+)ssRNA</a:t>
                </a:r>
                <a:br>
                  <a:rPr lang="en-US" sz="1100" dirty="0">
                    <a:solidFill>
                      <a:schemeClr val="bg1"/>
                    </a:solidFill>
                    <a:latin typeface="Calibri" panose="020F0502020204030204" pitchFamily="34" charset="0"/>
                    <a:cs typeface="Calibri" panose="020F0502020204030204" pitchFamily="34" charset="0"/>
                  </a:rPr>
                </a:br>
                <a:r>
                  <a:rPr lang="en-US" sz="1100" dirty="0">
                    <a:solidFill>
                      <a:schemeClr val="bg1"/>
                    </a:solidFill>
                    <a:latin typeface="Calibri" panose="020F0502020204030204" pitchFamily="34" charset="0"/>
                    <a:cs typeface="Calibri" panose="020F0502020204030204" pitchFamily="34" charset="0"/>
                  </a:rPr>
                  <a:t>template entry</a:t>
                </a:r>
              </a:p>
            </p:txBody>
          </p:sp>
          <p:sp>
            <p:nvSpPr>
              <p:cNvPr id="16" name="TextBox 15">
                <a:extLst>
                  <a:ext uri="{FF2B5EF4-FFF2-40B4-BE49-F238E27FC236}">
                    <a16:creationId xmlns:a16="http://schemas.microsoft.com/office/drawing/2014/main" id="{2344B725-B47E-4153-B6A2-4CB21802BEAF}"/>
                  </a:ext>
                </a:extLst>
              </p:cNvPr>
              <p:cNvSpPr txBox="1"/>
              <p:nvPr/>
            </p:nvSpPr>
            <p:spPr>
              <a:xfrm>
                <a:off x="4464726" y="5226281"/>
                <a:ext cx="973985" cy="166199"/>
              </a:xfrm>
              <a:prstGeom prst="rect">
                <a:avLst/>
              </a:prstGeom>
              <a:noFill/>
            </p:spPr>
            <p:txBody>
              <a:bodyPr wrap="none" lIns="0" tIns="0" rIns="0" bIns="0" rtlCol="0">
                <a:spAutoFit/>
              </a:bodyPr>
              <a:lstStyle/>
              <a:p>
                <a:pPr algn="ctr">
                  <a:lnSpc>
                    <a:spcPct val="90000"/>
                  </a:lnSpc>
                </a:pPr>
                <a:r>
                  <a:rPr lang="en-US" sz="1200" dirty="0">
                    <a:solidFill>
                      <a:schemeClr val="bg1"/>
                    </a:solidFill>
                    <a:latin typeface="Calibri" panose="020F0502020204030204" pitchFamily="34" charset="0"/>
                    <a:cs typeface="Calibri" panose="020F0502020204030204" pitchFamily="34" charset="0"/>
                  </a:rPr>
                  <a:t>Viral ssRNA exit</a:t>
                </a:r>
              </a:p>
            </p:txBody>
          </p:sp>
          <p:sp>
            <p:nvSpPr>
              <p:cNvPr id="19" name="TextBox 18">
                <a:extLst>
                  <a:ext uri="{FF2B5EF4-FFF2-40B4-BE49-F238E27FC236}">
                    <a16:creationId xmlns:a16="http://schemas.microsoft.com/office/drawing/2014/main" id="{3AA47142-6CC2-FE45-8EED-32B54D3BFA68}"/>
                  </a:ext>
                </a:extLst>
              </p:cNvPr>
              <p:cNvSpPr txBox="1"/>
              <p:nvPr/>
            </p:nvSpPr>
            <p:spPr>
              <a:xfrm>
                <a:off x="443561" y="2966379"/>
                <a:ext cx="2194560" cy="365760"/>
              </a:xfrm>
              <a:prstGeom prst="rect">
                <a:avLst/>
              </a:prstGeom>
              <a:solidFill>
                <a:srgbClr val="FFC000">
                  <a:alpha val="25000"/>
                </a:srgbClr>
              </a:solidFill>
            </p:spPr>
            <p:txBody>
              <a:bodyPr wrap="square" lIns="91440" tIns="91440" rIns="91440" bIns="91440" rtlCol="0" anchor="ctr">
                <a:spAutoFit/>
              </a:bodyPr>
              <a:lstStyle/>
              <a:p>
                <a:r>
                  <a:rPr lang="en-US" sz="1400" dirty="0">
                    <a:latin typeface="Calibri" panose="020F0502020204030204" pitchFamily="34" charset="0"/>
                    <a:cs typeface="Calibri" panose="020F0502020204030204" pitchFamily="34" charset="0"/>
                  </a:rPr>
                  <a:t>RDV-TP competes with NTP</a:t>
                </a:r>
              </a:p>
            </p:txBody>
          </p:sp>
        </p:grpSp>
      </p:grpSp>
      <p:pic>
        <p:nvPicPr>
          <p:cNvPr id="20" name="Picture 19">
            <a:extLst>
              <a:ext uri="{FF2B5EF4-FFF2-40B4-BE49-F238E27FC236}">
                <a16:creationId xmlns:a16="http://schemas.microsoft.com/office/drawing/2014/main" id="{D609AA9E-90CB-6A4E-B792-3C0C9D17DF07}"/>
              </a:ext>
            </a:extLst>
          </p:cNvPr>
          <p:cNvPicPr>
            <a:picLocks noChangeAspect="1"/>
          </p:cNvPicPr>
          <p:nvPr/>
        </p:nvPicPr>
        <p:blipFill>
          <a:blip r:embed="rId3"/>
          <a:stretch>
            <a:fillRect/>
          </a:stretch>
        </p:blipFill>
        <p:spPr>
          <a:xfrm>
            <a:off x="7930660" y="6502400"/>
            <a:ext cx="1155691" cy="319556"/>
          </a:xfrm>
          <a:prstGeom prst="rect">
            <a:avLst/>
          </a:prstGeom>
        </p:spPr>
      </p:pic>
    </p:spTree>
    <p:extLst>
      <p:ext uri="{BB962C8B-B14F-4D97-AF65-F5344CB8AC3E}">
        <p14:creationId xmlns:p14="http://schemas.microsoft.com/office/powerpoint/2010/main" val="16930915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AC21-647C-304E-A37C-0772BEAAC89C}"/>
              </a:ext>
            </a:extLst>
          </p:cNvPr>
          <p:cNvSpPr>
            <a:spLocks noGrp="1"/>
          </p:cNvSpPr>
          <p:nvPr>
            <p:ph type="title"/>
          </p:nvPr>
        </p:nvSpPr>
        <p:spPr/>
        <p:txBody>
          <a:bodyPr/>
          <a:lstStyle/>
          <a:p>
            <a:r>
              <a:rPr lang="en-US" dirty="0"/>
              <a:t>Acknowledgments</a:t>
            </a:r>
          </a:p>
        </p:txBody>
      </p:sp>
      <p:sp>
        <p:nvSpPr>
          <p:cNvPr id="3" name="Text Placeholder 2">
            <a:extLst>
              <a:ext uri="{FF2B5EF4-FFF2-40B4-BE49-F238E27FC236}">
                <a16:creationId xmlns:a16="http://schemas.microsoft.com/office/drawing/2014/main" id="{13E306C8-ADE9-9445-922E-42469FAFC5C0}"/>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BA7B6026-4972-9249-954E-CAF6A8073DE8}"/>
              </a:ext>
            </a:extLst>
          </p:cNvPr>
          <p:cNvSpPr>
            <a:spLocks noGrp="1"/>
          </p:cNvSpPr>
          <p:nvPr>
            <p:ph sz="half" idx="2"/>
          </p:nvPr>
        </p:nvSpPr>
        <p:spPr>
          <a:xfrm>
            <a:off x="270060" y="1424489"/>
            <a:ext cx="8631891" cy="4800600"/>
          </a:xfrm>
        </p:spPr>
        <p:txBody>
          <a:bodyPr>
            <a:noAutofit/>
          </a:bodyPr>
          <a:lstStyle/>
          <a:p>
            <a:pPr marL="45720" indent="0">
              <a:spcBef>
                <a:spcPts val="400"/>
              </a:spcBef>
              <a:buNone/>
            </a:pPr>
            <a:r>
              <a:rPr lang="en-US" sz="1600" dirty="0"/>
              <a:t>The </a:t>
            </a:r>
            <a:r>
              <a:rPr lang="en-US" sz="1600" i="1" dirty="0" err="1"/>
              <a:t>Remdesivir</a:t>
            </a:r>
            <a:r>
              <a:rPr lang="en-US" sz="1600" i="1" dirty="0"/>
              <a:t>: Mechanism of Action Slide Set </a:t>
            </a:r>
            <a:r>
              <a:rPr lang="en-US" sz="1600" dirty="0"/>
              <a:t>is a collaborative effort between the University of Washington Infectious Diseases Education and Assessment (IDEA) Program and Cognition Studio, Inc.</a:t>
            </a:r>
          </a:p>
          <a:p>
            <a:pPr>
              <a:spcBef>
                <a:spcPts val="1000"/>
              </a:spcBef>
            </a:pPr>
            <a:r>
              <a:rPr lang="en-US" sz="1600" b="1" dirty="0"/>
              <a:t>Project Design and Content Development</a:t>
            </a:r>
          </a:p>
          <a:p>
            <a:pPr lvl="1">
              <a:buClr>
                <a:srgbClr val="0070C0"/>
              </a:buClr>
              <a:buFont typeface="Wingdings" pitchFamily="2" charset="2"/>
              <a:buChar char="q"/>
            </a:pPr>
            <a:r>
              <a:rPr lang="en-US" sz="1600" dirty="0">
                <a:latin typeface="Calibri" panose="020F0502020204030204" pitchFamily="34" charset="0"/>
                <a:cs typeface="Calibri" panose="020F0502020204030204" pitchFamily="34" charset="0"/>
              </a:rPr>
              <a:t>David Spach, MD (University of Washington) and Cognition Studio, Inc.</a:t>
            </a:r>
          </a:p>
          <a:p>
            <a:r>
              <a:rPr lang="en-US" sz="1600" b="1" dirty="0"/>
              <a:t>Medical Illustrations</a:t>
            </a:r>
          </a:p>
          <a:p>
            <a:pPr lvl="1">
              <a:buClr>
                <a:srgbClr val="0070C0"/>
              </a:buClr>
              <a:buFont typeface="Wingdings" pitchFamily="2" charset="2"/>
              <a:buChar char="q"/>
            </a:pPr>
            <a:r>
              <a:rPr lang="en-US" sz="1600" dirty="0">
                <a:latin typeface="Calibri" panose="020F0502020204030204" pitchFamily="34" charset="0"/>
                <a:cs typeface="Calibri" panose="020F0502020204030204" pitchFamily="34" charset="0"/>
              </a:rPr>
              <a:t>Dani </a:t>
            </a:r>
            <a:r>
              <a:rPr lang="en-US" sz="1600" dirty="0" err="1">
                <a:latin typeface="Calibri" panose="020F0502020204030204" pitchFamily="34" charset="0"/>
                <a:cs typeface="Calibri" panose="020F0502020204030204" pitchFamily="34" charset="0"/>
              </a:rPr>
              <a:t>Bergey</a:t>
            </a:r>
            <a:r>
              <a:rPr lang="en-US" sz="1600" dirty="0">
                <a:latin typeface="Calibri" panose="020F0502020204030204" pitchFamily="34" charset="0"/>
                <a:cs typeface="Calibri" panose="020F0502020204030204" pitchFamily="34" charset="0"/>
              </a:rPr>
              <a:t>, MS (Cognition Studio, Inc.)</a:t>
            </a:r>
          </a:p>
          <a:p>
            <a:pPr lvl="1">
              <a:buClr>
                <a:srgbClr val="0070C0"/>
              </a:buClr>
              <a:buFont typeface="Wingdings" pitchFamily="2" charset="2"/>
              <a:buChar char="q"/>
            </a:pPr>
            <a:r>
              <a:rPr lang="en-US" sz="1600" dirty="0">
                <a:latin typeface="Calibri" panose="020F0502020204030204" pitchFamily="34" charset="0"/>
                <a:cs typeface="Calibri" panose="020F0502020204030204" pitchFamily="34" charset="0"/>
              </a:rPr>
              <a:t>David Ehlert, MAMS, CMI, FAMI (Cognition Studio, Inc.)</a:t>
            </a:r>
          </a:p>
          <a:p>
            <a:r>
              <a:rPr lang="en-US" sz="1600" b="1" dirty="0"/>
              <a:t>Expert Content Review</a:t>
            </a:r>
            <a:endParaRPr lang="en-US" sz="1600" dirty="0"/>
          </a:p>
          <a:p>
            <a:pPr lvl="1">
              <a:buClr>
                <a:srgbClr val="0070C0"/>
              </a:buClr>
              <a:buFont typeface="Wingdings" pitchFamily="2" charset="2"/>
              <a:buChar char="q"/>
            </a:pPr>
            <a:r>
              <a:rPr lang="en-US" sz="1600" dirty="0">
                <a:latin typeface="Calibri" panose="020F0502020204030204" pitchFamily="34" charset="0"/>
                <a:cs typeface="Calibri" panose="020F0502020204030204" pitchFamily="34" charset="0"/>
              </a:rPr>
              <a:t>Stephanie Carnes, PhD</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Clinical Microbiology Fellow</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Department of Laboratory Medicine</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University of Washington</a:t>
            </a:r>
          </a:p>
          <a:p>
            <a:pPr lvl="1">
              <a:buClr>
                <a:srgbClr val="0070C0"/>
              </a:buClr>
              <a:buFont typeface="Wingdings" pitchFamily="2" charset="2"/>
              <a:buChar char="q"/>
            </a:pPr>
            <a:r>
              <a:rPr lang="en-US" sz="1600" dirty="0">
                <a:latin typeface="Calibri" panose="020F0502020204030204" pitchFamily="34" charset="0"/>
                <a:cs typeface="Calibri" panose="020F0502020204030204" pitchFamily="34" charset="0"/>
              </a:rPr>
              <a:t>Maria L. Agostini, PhD</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Postdoctoral Fellow</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Pediatric Infectious Diseases</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Vanderbilt University Medical Center</a:t>
            </a:r>
          </a:p>
        </p:txBody>
      </p:sp>
    </p:spTree>
    <p:extLst>
      <p:ext uri="{BB962C8B-B14F-4D97-AF65-F5344CB8AC3E}">
        <p14:creationId xmlns:p14="http://schemas.microsoft.com/office/powerpoint/2010/main" val="1794750102"/>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1F98922-6C55-49BC-9EDD-6A322DB83207}"/>
              </a:ext>
            </a:extLst>
          </p:cNvPr>
          <p:cNvGrpSpPr/>
          <p:nvPr/>
        </p:nvGrpSpPr>
        <p:grpSpPr>
          <a:xfrm>
            <a:off x="212090" y="1362074"/>
            <a:ext cx="8931910" cy="5404633"/>
            <a:chOff x="212090" y="1362074"/>
            <a:chExt cx="8931910" cy="5404633"/>
          </a:xfrm>
        </p:grpSpPr>
        <p:pic>
          <p:nvPicPr>
            <p:cNvPr id="26" name="Picture 25" descr="A picture containing person, holding, small, young&#10;&#10;Description automatically generated">
              <a:extLst>
                <a:ext uri="{FF2B5EF4-FFF2-40B4-BE49-F238E27FC236}">
                  <a16:creationId xmlns:a16="http://schemas.microsoft.com/office/drawing/2014/main" id="{E5FDCD73-1078-4E6C-9E60-3867E7C205B5}"/>
                </a:ext>
              </a:extLst>
            </p:cNvPr>
            <p:cNvPicPr>
              <a:picLocks noChangeAspect="1"/>
            </p:cNvPicPr>
            <p:nvPr/>
          </p:nvPicPr>
          <p:blipFill rotWithShape="1">
            <a:blip r:embed="rId2">
              <a:alphaModFix/>
            </a:blip>
            <a:srcRect r="2319"/>
            <a:stretch/>
          </p:blipFill>
          <p:spPr>
            <a:xfrm>
              <a:off x="212090" y="1362074"/>
              <a:ext cx="8931910" cy="5404633"/>
            </a:xfrm>
            <a:prstGeom prst="rect">
              <a:avLst/>
            </a:prstGeom>
          </p:spPr>
        </p:pic>
        <p:sp>
          <p:nvSpPr>
            <p:cNvPr id="4" name="TextBox 3">
              <a:extLst>
                <a:ext uri="{FF2B5EF4-FFF2-40B4-BE49-F238E27FC236}">
                  <a16:creationId xmlns:a16="http://schemas.microsoft.com/office/drawing/2014/main" id="{6F4FF596-B6E6-4FE6-B657-B13CC645E056}"/>
                </a:ext>
              </a:extLst>
            </p:cNvPr>
            <p:cNvSpPr txBox="1"/>
            <p:nvPr/>
          </p:nvSpPr>
          <p:spPr>
            <a:xfrm>
              <a:off x="2229982" y="4082283"/>
              <a:ext cx="365485" cy="130805"/>
            </a:xfrm>
            <a:prstGeom prst="rect">
              <a:avLst/>
            </a:prstGeom>
            <a:noFill/>
          </p:spPr>
          <p:txBody>
            <a:bodyPr wrap="none" lIns="0" tIns="0" rIns="0" bIns="0" rtlCol="0">
              <a:spAutoFit/>
            </a:bodyPr>
            <a:lstStyle>
              <a:defPPr>
                <a:defRPr lang="en-US"/>
              </a:defPPr>
              <a:lvl1pPr algn="ctr">
                <a:defRPr sz="850">
                  <a:effectLst>
                    <a:glow rad="152400">
                      <a:schemeClr val="bg1">
                        <a:alpha val="60000"/>
                      </a:schemeClr>
                    </a:glow>
                  </a:effectLst>
                  <a:latin typeface="Arial"/>
                </a:defRPr>
              </a:lvl1pPr>
            </a:lstStyle>
            <a:p>
              <a:r>
                <a:rPr lang="en-US" dirty="0"/>
                <a:t>Fingers</a:t>
              </a:r>
            </a:p>
          </p:txBody>
        </p:sp>
        <p:sp>
          <p:nvSpPr>
            <p:cNvPr id="5" name="TextBox 4">
              <a:extLst>
                <a:ext uri="{FF2B5EF4-FFF2-40B4-BE49-F238E27FC236}">
                  <a16:creationId xmlns:a16="http://schemas.microsoft.com/office/drawing/2014/main" id="{2A624BBA-867D-4858-98C1-004263802849}"/>
                </a:ext>
              </a:extLst>
            </p:cNvPr>
            <p:cNvSpPr txBox="1"/>
            <p:nvPr/>
          </p:nvSpPr>
          <p:spPr>
            <a:xfrm>
              <a:off x="3644375" y="4117820"/>
              <a:ext cx="341440" cy="130805"/>
            </a:xfrm>
            <a:prstGeom prst="rect">
              <a:avLst/>
            </a:prstGeom>
            <a:noFill/>
          </p:spPr>
          <p:txBody>
            <a:bodyPr wrap="none" lIns="0" tIns="0" rIns="0" bIns="0" rtlCol="0">
              <a:spAutoFit/>
            </a:bodyPr>
            <a:lstStyle>
              <a:defPPr>
                <a:defRPr lang="en-US"/>
              </a:defPPr>
              <a:lvl1pPr algn="ctr">
                <a:defRPr sz="850">
                  <a:effectLst>
                    <a:glow rad="152400">
                      <a:schemeClr val="bg1">
                        <a:alpha val="60000"/>
                      </a:schemeClr>
                    </a:glow>
                  </a:effectLst>
                  <a:latin typeface="Arial"/>
                </a:defRPr>
              </a:lvl1pPr>
            </a:lstStyle>
            <a:p>
              <a:r>
                <a:rPr lang="en-US" dirty="0"/>
                <a:t>Thumb</a:t>
              </a:r>
            </a:p>
          </p:txBody>
        </p:sp>
        <p:sp>
          <p:nvSpPr>
            <p:cNvPr id="6" name="TextBox 5">
              <a:extLst>
                <a:ext uri="{FF2B5EF4-FFF2-40B4-BE49-F238E27FC236}">
                  <a16:creationId xmlns:a16="http://schemas.microsoft.com/office/drawing/2014/main" id="{8AE194EC-8A51-4E88-AB73-FC90705AFBD6}"/>
                </a:ext>
              </a:extLst>
            </p:cNvPr>
            <p:cNvSpPr txBox="1"/>
            <p:nvPr/>
          </p:nvSpPr>
          <p:spPr>
            <a:xfrm>
              <a:off x="3014588" y="5240183"/>
              <a:ext cx="248466" cy="130805"/>
            </a:xfrm>
            <a:prstGeom prst="rect">
              <a:avLst/>
            </a:prstGeom>
            <a:noFill/>
          </p:spPr>
          <p:txBody>
            <a:bodyPr wrap="none" lIns="0" tIns="0" rIns="0" bIns="0" rtlCol="0">
              <a:spAutoFit/>
            </a:bodyPr>
            <a:lstStyle/>
            <a:p>
              <a:pPr algn="ctr"/>
              <a:r>
                <a:rPr lang="en-US" sz="850" dirty="0">
                  <a:effectLst>
                    <a:glow rad="152400">
                      <a:schemeClr val="bg1">
                        <a:alpha val="60000"/>
                      </a:schemeClr>
                    </a:glow>
                  </a:effectLst>
                  <a:latin typeface="Arial"/>
                </a:rPr>
                <a:t>Palm</a:t>
              </a:r>
            </a:p>
          </p:txBody>
        </p:sp>
        <p:sp>
          <p:nvSpPr>
            <p:cNvPr id="7" name="TextBox 6">
              <a:extLst>
                <a:ext uri="{FF2B5EF4-FFF2-40B4-BE49-F238E27FC236}">
                  <a16:creationId xmlns:a16="http://schemas.microsoft.com/office/drawing/2014/main" id="{7D23ED36-750C-494C-B596-1158E2E96FA9}"/>
                </a:ext>
              </a:extLst>
            </p:cNvPr>
            <p:cNvSpPr txBox="1"/>
            <p:nvPr/>
          </p:nvSpPr>
          <p:spPr>
            <a:xfrm>
              <a:off x="3394679" y="3189765"/>
              <a:ext cx="237244" cy="130805"/>
            </a:xfrm>
            <a:prstGeom prst="rect">
              <a:avLst/>
            </a:prstGeom>
            <a:noFill/>
          </p:spPr>
          <p:txBody>
            <a:bodyPr wrap="none" lIns="0" tIns="0" rIns="0" bIns="0" rtlCol="0">
              <a:spAutoFit/>
            </a:bodyPr>
            <a:lstStyle>
              <a:defPPr>
                <a:defRPr lang="en-US"/>
              </a:defPPr>
              <a:lvl1pPr algn="ctr">
                <a:defRPr sz="850">
                  <a:effectLst>
                    <a:glow rad="152400">
                      <a:schemeClr val="bg1">
                        <a:alpha val="60000"/>
                      </a:schemeClr>
                    </a:glow>
                  </a:effectLst>
                  <a:latin typeface="Arial"/>
                </a:defRPr>
              </a:lvl1pPr>
            </a:lstStyle>
            <a:p>
              <a:r>
                <a:rPr lang="en-US" dirty="0"/>
                <a:t>nsp8</a:t>
              </a:r>
            </a:p>
          </p:txBody>
        </p:sp>
        <p:sp>
          <p:nvSpPr>
            <p:cNvPr id="8" name="TextBox 7">
              <a:extLst>
                <a:ext uri="{FF2B5EF4-FFF2-40B4-BE49-F238E27FC236}">
                  <a16:creationId xmlns:a16="http://schemas.microsoft.com/office/drawing/2014/main" id="{3A00835D-1467-4BF5-91C7-7F17139178BD}"/>
                </a:ext>
              </a:extLst>
            </p:cNvPr>
            <p:cNvSpPr txBox="1"/>
            <p:nvPr/>
          </p:nvSpPr>
          <p:spPr>
            <a:xfrm>
              <a:off x="3559090" y="2773807"/>
              <a:ext cx="237244" cy="130805"/>
            </a:xfrm>
            <a:prstGeom prst="rect">
              <a:avLst/>
            </a:prstGeom>
            <a:noFill/>
          </p:spPr>
          <p:txBody>
            <a:bodyPr wrap="none" lIns="0" tIns="0" rIns="0" bIns="0" rtlCol="0">
              <a:spAutoFit/>
            </a:bodyPr>
            <a:lstStyle>
              <a:defPPr>
                <a:defRPr lang="en-US"/>
              </a:defPPr>
              <a:lvl1pPr algn="ctr">
                <a:defRPr sz="850">
                  <a:effectLst>
                    <a:glow rad="152400">
                      <a:schemeClr val="bg1">
                        <a:alpha val="60000"/>
                      </a:schemeClr>
                    </a:glow>
                  </a:effectLst>
                  <a:latin typeface="Arial"/>
                </a:defRPr>
              </a:lvl1pPr>
            </a:lstStyle>
            <a:p>
              <a:r>
                <a:rPr lang="en-US" dirty="0"/>
                <a:t>nsp7</a:t>
              </a:r>
            </a:p>
          </p:txBody>
        </p:sp>
        <p:sp>
          <p:nvSpPr>
            <p:cNvPr id="9" name="TextBox 8">
              <a:extLst>
                <a:ext uri="{FF2B5EF4-FFF2-40B4-BE49-F238E27FC236}">
                  <a16:creationId xmlns:a16="http://schemas.microsoft.com/office/drawing/2014/main" id="{B615AB07-A6A1-412D-9674-960DA2A17934}"/>
                </a:ext>
              </a:extLst>
            </p:cNvPr>
            <p:cNvSpPr txBox="1"/>
            <p:nvPr/>
          </p:nvSpPr>
          <p:spPr>
            <a:xfrm>
              <a:off x="380101" y="5368454"/>
              <a:ext cx="1056700" cy="184666"/>
            </a:xfrm>
            <a:prstGeom prst="rect">
              <a:avLst/>
            </a:prstGeom>
            <a:noFill/>
          </p:spPr>
          <p:txBody>
            <a:bodyPr wrap="none" lIns="0" tIns="0" rIns="0" bIns="0" rtlCol="0">
              <a:spAutoFit/>
            </a:bodyPr>
            <a:lstStyle/>
            <a:p>
              <a:pPr algn="ctr"/>
              <a:r>
                <a:rPr lang="en-US" sz="1200" b="1" dirty="0">
                  <a:latin typeface="Calibri" panose="020F0502020204030204" pitchFamily="34" charset="0"/>
                  <a:cs typeface="Calibri" panose="020F0502020204030204" pitchFamily="34" charset="0"/>
                </a:rPr>
                <a:t>(-)ssRNA, “copy”</a:t>
              </a:r>
            </a:p>
          </p:txBody>
        </p:sp>
        <p:sp>
          <p:nvSpPr>
            <p:cNvPr id="11" name="TextBox 10">
              <a:extLst>
                <a:ext uri="{FF2B5EF4-FFF2-40B4-BE49-F238E27FC236}">
                  <a16:creationId xmlns:a16="http://schemas.microsoft.com/office/drawing/2014/main" id="{987ECAD5-58A5-4545-990C-1E1F6C01294A}"/>
                </a:ext>
              </a:extLst>
            </p:cNvPr>
            <p:cNvSpPr txBox="1"/>
            <p:nvPr/>
          </p:nvSpPr>
          <p:spPr>
            <a:xfrm>
              <a:off x="4357876" y="5368454"/>
              <a:ext cx="1364091" cy="184666"/>
            </a:xfrm>
            <a:prstGeom prst="rect">
              <a:avLst/>
            </a:prstGeom>
            <a:noFill/>
          </p:spPr>
          <p:txBody>
            <a:bodyPr wrap="none" lIns="0" tIns="0" rIns="0" bIns="0" rtlCol="0">
              <a:spAutoFit/>
            </a:bodyPr>
            <a:lstStyle/>
            <a:p>
              <a:pPr algn="ctr"/>
              <a:r>
                <a:rPr lang="en-US" sz="1200" b="1" dirty="0">
                  <a:latin typeface="Calibri" panose="020F0502020204030204" pitchFamily="34" charset="0"/>
                  <a:cs typeface="Calibri" panose="020F0502020204030204" pitchFamily="34" charset="0"/>
                </a:rPr>
                <a:t>(+)ssRNA, “template”</a:t>
              </a:r>
            </a:p>
          </p:txBody>
        </p:sp>
        <p:sp>
          <p:nvSpPr>
            <p:cNvPr id="12" name="TextBox 11">
              <a:extLst>
                <a:ext uri="{FF2B5EF4-FFF2-40B4-BE49-F238E27FC236}">
                  <a16:creationId xmlns:a16="http://schemas.microsoft.com/office/drawing/2014/main" id="{1AD92758-8B59-45D7-A6D8-53EC8BF8B7B0}"/>
                </a:ext>
              </a:extLst>
            </p:cNvPr>
            <p:cNvSpPr txBox="1"/>
            <p:nvPr/>
          </p:nvSpPr>
          <p:spPr>
            <a:xfrm>
              <a:off x="3159343" y="2110726"/>
              <a:ext cx="932115" cy="184666"/>
            </a:xfrm>
            <a:prstGeom prst="rect">
              <a:avLst/>
            </a:prstGeom>
            <a:noFill/>
          </p:spPr>
          <p:txBody>
            <a:bodyPr wrap="none" lIns="0" tIns="0" rIns="0" bIns="0" rtlCol="0">
              <a:spAutoFit/>
            </a:bodyPr>
            <a:lstStyle/>
            <a:p>
              <a:pPr algn="ctr"/>
              <a:r>
                <a:rPr lang="en-US" sz="1200" b="1" dirty="0">
                  <a:latin typeface="Calibri" panose="020F0502020204030204" pitchFamily="34" charset="0"/>
                  <a:cs typeface="Calibri" panose="020F0502020204030204" pitchFamily="34" charset="0"/>
                </a:rPr>
                <a:t>RdRp Complex</a:t>
              </a:r>
            </a:p>
          </p:txBody>
        </p:sp>
        <p:sp>
          <p:nvSpPr>
            <p:cNvPr id="14" name="TextBox 13">
              <a:extLst>
                <a:ext uri="{FF2B5EF4-FFF2-40B4-BE49-F238E27FC236}">
                  <a16:creationId xmlns:a16="http://schemas.microsoft.com/office/drawing/2014/main" id="{30C60ADC-4798-4828-8E01-E7C4647814EE}"/>
                </a:ext>
              </a:extLst>
            </p:cNvPr>
            <p:cNvSpPr txBox="1"/>
            <p:nvPr/>
          </p:nvSpPr>
          <p:spPr>
            <a:xfrm>
              <a:off x="376922" y="1678601"/>
              <a:ext cx="1571841" cy="369332"/>
            </a:xfrm>
            <a:prstGeom prst="rect">
              <a:avLst/>
            </a:prstGeom>
            <a:noFill/>
          </p:spPr>
          <p:txBody>
            <a:bodyPr wrap="none" lIns="0" tIns="0" rIns="0" bIns="0" rtlCol="0">
              <a:spAutoFit/>
            </a:bodyPr>
            <a:lstStyle/>
            <a:p>
              <a:pPr algn="ctr"/>
              <a:r>
                <a:rPr lang="en-US" sz="1200" b="1" dirty="0">
                  <a:latin typeface="Calibri" panose="020F0502020204030204" pitchFamily="34" charset="0"/>
                  <a:cs typeface="Calibri" panose="020F0502020204030204" pitchFamily="34" charset="0"/>
                </a:rPr>
                <a:t>Remdesivir triphosphate</a:t>
              </a:r>
              <a:br>
                <a:rPr lang="en-US" sz="1200" b="1" dirty="0">
                  <a:latin typeface="Calibri" panose="020F0502020204030204" pitchFamily="34" charset="0"/>
                  <a:cs typeface="Calibri" panose="020F0502020204030204" pitchFamily="34" charset="0"/>
                </a:rPr>
              </a:br>
              <a:r>
                <a:rPr lang="en-US" sz="1200" b="1" dirty="0">
                  <a:latin typeface="Calibri" panose="020F0502020204030204" pitchFamily="34" charset="0"/>
                  <a:cs typeface="Calibri" panose="020F0502020204030204" pitchFamily="34" charset="0"/>
                </a:rPr>
                <a:t>(RDV-TP)</a:t>
              </a:r>
              <a:endParaRPr lang="en-US" sz="1200" i="1"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E8A940C3-A341-40BF-8F8E-FA151B454506}"/>
                </a:ext>
              </a:extLst>
            </p:cNvPr>
            <p:cNvSpPr txBox="1"/>
            <p:nvPr/>
          </p:nvSpPr>
          <p:spPr>
            <a:xfrm>
              <a:off x="2413321" y="3466538"/>
              <a:ext cx="636392" cy="207749"/>
            </a:xfrm>
            <a:prstGeom prst="rect">
              <a:avLst/>
            </a:prstGeom>
            <a:noFill/>
          </p:spPr>
          <p:txBody>
            <a:bodyPr wrap="none" lIns="0" tIns="0" rIns="0" bIns="0" rtlCol="0">
              <a:spAutoFit/>
            </a:bodyPr>
            <a:lstStyle/>
            <a:p>
              <a:pPr algn="ctr">
                <a:lnSpc>
                  <a:spcPct val="90000"/>
                </a:lnSpc>
              </a:pPr>
              <a:r>
                <a:rPr lang="en-US" sz="750" dirty="0">
                  <a:solidFill>
                    <a:schemeClr val="bg1"/>
                  </a:solidFill>
                  <a:latin typeface="Arial"/>
                </a:rPr>
                <a:t>Viral (+)ssRNA</a:t>
              </a:r>
              <a:br>
                <a:rPr lang="en-US" sz="750" dirty="0">
                  <a:solidFill>
                    <a:schemeClr val="bg1"/>
                  </a:solidFill>
                  <a:latin typeface="Arial"/>
                </a:rPr>
              </a:br>
              <a:r>
                <a:rPr lang="en-US" sz="750" dirty="0">
                  <a:solidFill>
                    <a:schemeClr val="bg1"/>
                  </a:solidFill>
                  <a:latin typeface="Arial"/>
                </a:rPr>
                <a:t>template entry</a:t>
              </a:r>
            </a:p>
          </p:txBody>
        </p:sp>
        <p:sp>
          <p:nvSpPr>
            <p:cNvPr id="16" name="TextBox 15">
              <a:extLst>
                <a:ext uri="{FF2B5EF4-FFF2-40B4-BE49-F238E27FC236}">
                  <a16:creationId xmlns:a16="http://schemas.microsoft.com/office/drawing/2014/main" id="{2298CE37-9EE8-48DA-ADE3-FDC83E6E8BAC}"/>
                </a:ext>
              </a:extLst>
            </p:cNvPr>
            <p:cNvSpPr txBox="1"/>
            <p:nvPr/>
          </p:nvSpPr>
          <p:spPr>
            <a:xfrm>
              <a:off x="3171081" y="5047687"/>
              <a:ext cx="692497" cy="103875"/>
            </a:xfrm>
            <a:prstGeom prst="rect">
              <a:avLst/>
            </a:prstGeom>
            <a:noFill/>
          </p:spPr>
          <p:txBody>
            <a:bodyPr wrap="none" lIns="0" tIns="0" rIns="0" bIns="0" rtlCol="0">
              <a:spAutoFit/>
            </a:bodyPr>
            <a:lstStyle/>
            <a:p>
              <a:pPr algn="ctr">
                <a:lnSpc>
                  <a:spcPct val="90000"/>
                </a:lnSpc>
              </a:pPr>
              <a:r>
                <a:rPr lang="en-US" sz="750" dirty="0">
                  <a:solidFill>
                    <a:schemeClr val="bg1"/>
                  </a:solidFill>
                  <a:latin typeface="Arial"/>
                </a:rPr>
                <a:t>Viral ssRNA exit</a:t>
              </a:r>
            </a:p>
          </p:txBody>
        </p:sp>
        <p:sp>
          <p:nvSpPr>
            <p:cNvPr id="23" name="TextBox 22">
              <a:extLst>
                <a:ext uri="{FF2B5EF4-FFF2-40B4-BE49-F238E27FC236}">
                  <a16:creationId xmlns:a16="http://schemas.microsoft.com/office/drawing/2014/main" id="{A9C1D0D3-E799-44FA-86E8-8020A64DADF2}"/>
                </a:ext>
              </a:extLst>
            </p:cNvPr>
            <p:cNvSpPr txBox="1"/>
            <p:nvPr/>
          </p:nvSpPr>
          <p:spPr>
            <a:xfrm>
              <a:off x="1389065" y="5997738"/>
              <a:ext cx="1861215" cy="184666"/>
            </a:xfrm>
            <a:prstGeom prst="rect">
              <a:avLst/>
            </a:prstGeom>
            <a:noFill/>
          </p:spPr>
          <p:txBody>
            <a:bodyPr wrap="none" lIns="0" tIns="0" rIns="0" bIns="0" rtlCol="0">
              <a:spAutoFit/>
            </a:bodyPr>
            <a:lstStyle/>
            <a:p>
              <a:pPr algn="ctr"/>
              <a:r>
                <a:rPr lang="en-US" sz="1200" dirty="0">
                  <a:latin typeface="Calibri" panose="020F0502020204030204" pitchFamily="34" charset="0"/>
                  <a:cs typeface="Calibri" panose="020F0502020204030204" pitchFamily="34" charset="0"/>
                </a:rPr>
                <a:t>NTP: Nucleoside triphosphate</a:t>
              </a:r>
            </a:p>
          </p:txBody>
        </p:sp>
      </p:grpSp>
      <p:sp>
        <p:nvSpPr>
          <p:cNvPr id="2" name="Title 1">
            <a:extLst>
              <a:ext uri="{FF2B5EF4-FFF2-40B4-BE49-F238E27FC236}">
                <a16:creationId xmlns:a16="http://schemas.microsoft.com/office/drawing/2014/main" id="{18DCC5AC-FD21-43DB-A977-E80435187FAF}"/>
              </a:ext>
            </a:extLst>
          </p:cNvPr>
          <p:cNvSpPr>
            <a:spLocks noGrp="1"/>
          </p:cNvSpPr>
          <p:nvPr>
            <p:ph type="title"/>
          </p:nvPr>
        </p:nvSpPr>
        <p:spPr>
          <a:xfrm>
            <a:off x="323850" y="71547"/>
            <a:ext cx="8497062" cy="1091184"/>
          </a:xfrm>
        </p:spPr>
        <p:txBody>
          <a:bodyPr>
            <a:noAutofit/>
          </a:bodyPr>
          <a:lstStyle/>
          <a:p>
            <a:r>
              <a:rPr lang="en-US" sz="2800" dirty="0" err="1"/>
              <a:t>Remdesivir</a:t>
            </a:r>
            <a:r>
              <a:rPr lang="en-US" sz="2800" dirty="0"/>
              <a:t> (RDV) Mechanism of Action:</a:t>
            </a:r>
            <a:br>
              <a:rPr lang="en-US" sz="2800" dirty="0"/>
            </a:br>
            <a:r>
              <a:rPr lang="en-US" sz="2800" dirty="0"/>
              <a:t>Delayed Chain Termination</a:t>
            </a:r>
          </a:p>
        </p:txBody>
      </p:sp>
      <p:grpSp>
        <p:nvGrpSpPr>
          <p:cNvPr id="3" name="Group 2">
            <a:extLst>
              <a:ext uri="{FF2B5EF4-FFF2-40B4-BE49-F238E27FC236}">
                <a16:creationId xmlns:a16="http://schemas.microsoft.com/office/drawing/2014/main" id="{A22F76B6-086B-4414-99AF-3D532F1C9054}"/>
              </a:ext>
            </a:extLst>
          </p:cNvPr>
          <p:cNvGrpSpPr/>
          <p:nvPr/>
        </p:nvGrpSpPr>
        <p:grpSpPr>
          <a:xfrm>
            <a:off x="4679718" y="1890600"/>
            <a:ext cx="4332246" cy="3289629"/>
            <a:chOff x="4679718" y="1890600"/>
            <a:chExt cx="4332246" cy="3289629"/>
          </a:xfrm>
        </p:grpSpPr>
        <p:pic>
          <p:nvPicPr>
            <p:cNvPr id="27" name="Picture 26">
              <a:extLst>
                <a:ext uri="{FF2B5EF4-FFF2-40B4-BE49-F238E27FC236}">
                  <a16:creationId xmlns:a16="http://schemas.microsoft.com/office/drawing/2014/main" id="{AF3F8DD7-144D-47F6-A1E8-5E7432D06B5B}"/>
                </a:ext>
              </a:extLst>
            </p:cNvPr>
            <p:cNvPicPr>
              <a:picLocks noChangeAspect="1"/>
            </p:cNvPicPr>
            <p:nvPr/>
          </p:nvPicPr>
          <p:blipFill>
            <a:blip r:embed="rId3"/>
            <a:srcRect/>
            <a:stretch/>
          </p:blipFill>
          <p:spPr>
            <a:xfrm>
              <a:off x="4738687" y="1969322"/>
              <a:ext cx="4167189" cy="3210907"/>
            </a:xfrm>
            <a:prstGeom prst="rect">
              <a:avLst/>
            </a:prstGeom>
          </p:spPr>
        </p:pic>
        <p:sp>
          <p:nvSpPr>
            <p:cNvPr id="17" name="TextBox 16">
              <a:extLst>
                <a:ext uri="{FF2B5EF4-FFF2-40B4-BE49-F238E27FC236}">
                  <a16:creationId xmlns:a16="http://schemas.microsoft.com/office/drawing/2014/main" id="{9E79BCE2-F11C-4C60-AC9E-64A18793778B}"/>
                </a:ext>
              </a:extLst>
            </p:cNvPr>
            <p:cNvSpPr txBox="1"/>
            <p:nvPr/>
          </p:nvSpPr>
          <p:spPr>
            <a:xfrm>
              <a:off x="4679718" y="2920703"/>
              <a:ext cx="637996" cy="338554"/>
            </a:xfrm>
            <a:prstGeom prst="rect">
              <a:avLst/>
            </a:prstGeom>
            <a:noFill/>
          </p:spPr>
          <p:txBody>
            <a:bodyPr wrap="none" lIns="0" tIns="0" rIns="0" bIns="0" rtlCol="0">
              <a:spAutoFit/>
            </a:bodyPr>
            <a:lstStyle/>
            <a:p>
              <a:pPr algn="ctr"/>
              <a:r>
                <a:rPr lang="en-US" sz="1100" dirty="0">
                  <a:latin typeface="Calibri" panose="020F0502020204030204" pitchFamily="34" charset="0"/>
                  <a:cs typeface="Calibri" panose="020F0502020204030204" pitchFamily="34" charset="0"/>
                </a:rPr>
                <a:t>(+)ssRNA, </a:t>
              </a:r>
              <a:br>
                <a:rPr lang="en-US" sz="1100" dirty="0">
                  <a:latin typeface="Calibri" panose="020F0502020204030204" pitchFamily="34" charset="0"/>
                  <a:cs typeface="Calibri" panose="020F0502020204030204" pitchFamily="34" charset="0"/>
                </a:rPr>
              </a:br>
              <a:r>
                <a:rPr lang="en-US" sz="1100" dirty="0">
                  <a:latin typeface="Calibri" panose="020F0502020204030204" pitchFamily="34" charset="0"/>
                  <a:cs typeface="Calibri" panose="020F0502020204030204" pitchFamily="34" charset="0"/>
                </a:rPr>
                <a:t>“template”</a:t>
              </a:r>
            </a:p>
          </p:txBody>
        </p:sp>
        <p:sp>
          <p:nvSpPr>
            <p:cNvPr id="18" name="TextBox 17">
              <a:extLst>
                <a:ext uri="{FF2B5EF4-FFF2-40B4-BE49-F238E27FC236}">
                  <a16:creationId xmlns:a16="http://schemas.microsoft.com/office/drawing/2014/main" id="{7B8188D7-037C-4860-8E02-8BEB8FF6DD53}"/>
                </a:ext>
              </a:extLst>
            </p:cNvPr>
            <p:cNvSpPr txBox="1"/>
            <p:nvPr/>
          </p:nvSpPr>
          <p:spPr>
            <a:xfrm>
              <a:off x="5353653" y="3131364"/>
              <a:ext cx="498534" cy="338554"/>
            </a:xfrm>
            <a:prstGeom prst="rect">
              <a:avLst/>
            </a:prstGeom>
            <a:noFill/>
          </p:spPr>
          <p:txBody>
            <a:bodyPr wrap="none" lIns="0" tIns="0" rIns="0" bIns="0" rtlCol="0">
              <a:spAutoFit/>
            </a:bodyPr>
            <a:lstStyle/>
            <a:p>
              <a:pPr algn="ctr"/>
              <a:r>
                <a:rPr lang="en-US" sz="1100" dirty="0">
                  <a:latin typeface="Calibri" panose="020F0502020204030204" pitchFamily="34" charset="0"/>
                  <a:cs typeface="Calibri" panose="020F0502020204030204" pitchFamily="34" charset="0"/>
                </a:rPr>
                <a:t>RdRp</a:t>
              </a:r>
              <a:br>
                <a:rPr lang="en-US" sz="1100" dirty="0">
                  <a:latin typeface="Calibri" panose="020F0502020204030204" pitchFamily="34" charset="0"/>
                  <a:cs typeface="Calibri" panose="020F0502020204030204" pitchFamily="34" charset="0"/>
                </a:rPr>
              </a:br>
              <a:r>
                <a:rPr lang="en-US" sz="1100" dirty="0">
                  <a:latin typeface="Calibri" panose="020F0502020204030204" pitchFamily="34" charset="0"/>
                  <a:cs typeface="Calibri" panose="020F0502020204030204" pitchFamily="34" charset="0"/>
                </a:rPr>
                <a:t>Complex</a:t>
              </a:r>
            </a:p>
          </p:txBody>
        </p:sp>
        <p:sp>
          <p:nvSpPr>
            <p:cNvPr id="19" name="TextBox 18">
              <a:extLst>
                <a:ext uri="{FF2B5EF4-FFF2-40B4-BE49-F238E27FC236}">
                  <a16:creationId xmlns:a16="http://schemas.microsoft.com/office/drawing/2014/main" id="{7C1C4113-611A-4FB5-8FE0-C4A5B0FE9AEF}"/>
                </a:ext>
              </a:extLst>
            </p:cNvPr>
            <p:cNvSpPr txBox="1"/>
            <p:nvPr/>
          </p:nvSpPr>
          <p:spPr>
            <a:xfrm>
              <a:off x="6007579" y="2069327"/>
              <a:ext cx="524182" cy="338554"/>
            </a:xfrm>
            <a:prstGeom prst="rect">
              <a:avLst/>
            </a:prstGeom>
            <a:noFill/>
          </p:spPr>
          <p:txBody>
            <a:bodyPr wrap="none" lIns="0" tIns="0" rIns="0" bIns="0" rtlCol="0">
              <a:spAutoFit/>
            </a:bodyPr>
            <a:lstStyle/>
            <a:p>
              <a:pPr algn="ctr"/>
              <a:r>
                <a:rPr lang="en-US" sz="1100" dirty="0">
                  <a:latin typeface="Calibri" panose="020F0502020204030204" pitchFamily="34" charset="0"/>
                  <a:cs typeface="Calibri" panose="020F0502020204030204" pitchFamily="34" charset="0"/>
                </a:rPr>
                <a:t>(-)ssRNA,</a:t>
              </a:r>
              <a:br>
                <a:rPr lang="en-US" sz="1100" dirty="0">
                  <a:latin typeface="Calibri" panose="020F0502020204030204" pitchFamily="34" charset="0"/>
                  <a:cs typeface="Calibri" panose="020F0502020204030204" pitchFamily="34" charset="0"/>
                </a:rPr>
              </a:br>
              <a:r>
                <a:rPr lang="en-US" sz="1100" dirty="0">
                  <a:latin typeface="Calibri" panose="020F0502020204030204" pitchFamily="34" charset="0"/>
                  <a:cs typeface="Calibri" panose="020F0502020204030204" pitchFamily="34" charset="0"/>
                </a:rPr>
                <a:t>“copy”</a:t>
              </a:r>
            </a:p>
          </p:txBody>
        </p:sp>
        <p:sp>
          <p:nvSpPr>
            <p:cNvPr id="20" name="TextBox 19">
              <a:extLst>
                <a:ext uri="{FF2B5EF4-FFF2-40B4-BE49-F238E27FC236}">
                  <a16:creationId xmlns:a16="http://schemas.microsoft.com/office/drawing/2014/main" id="{718DFBDA-4FB4-4026-A474-5A6EC7BDB0EE}"/>
                </a:ext>
              </a:extLst>
            </p:cNvPr>
            <p:cNvSpPr txBox="1"/>
            <p:nvPr/>
          </p:nvSpPr>
          <p:spPr>
            <a:xfrm>
              <a:off x="6344231" y="3569514"/>
              <a:ext cx="174728" cy="169277"/>
            </a:xfrm>
            <a:prstGeom prst="rect">
              <a:avLst/>
            </a:prstGeom>
            <a:noFill/>
          </p:spPr>
          <p:txBody>
            <a:bodyPr wrap="none" lIns="0" tIns="0" rIns="0" bIns="0" rtlCol="0">
              <a:spAutoFit/>
            </a:bodyPr>
            <a:lstStyle/>
            <a:p>
              <a:pPr algn="ctr"/>
              <a:r>
                <a:rPr lang="en-US" sz="1100" dirty="0">
                  <a:latin typeface="Calibri" panose="020F0502020204030204" pitchFamily="34" charset="0"/>
                  <a:cs typeface="Calibri" panose="020F0502020204030204" pitchFamily="34" charset="0"/>
                </a:rPr>
                <a:t>i+3</a:t>
              </a:r>
            </a:p>
          </p:txBody>
        </p:sp>
        <p:sp>
          <p:nvSpPr>
            <p:cNvPr id="21" name="TextBox 20">
              <a:extLst>
                <a:ext uri="{FF2B5EF4-FFF2-40B4-BE49-F238E27FC236}">
                  <a16:creationId xmlns:a16="http://schemas.microsoft.com/office/drawing/2014/main" id="{70353F12-59AB-4D36-8256-97BCFB5ED529}"/>
                </a:ext>
              </a:extLst>
            </p:cNvPr>
            <p:cNvSpPr txBox="1"/>
            <p:nvPr/>
          </p:nvSpPr>
          <p:spPr>
            <a:xfrm>
              <a:off x="6725964" y="1890600"/>
              <a:ext cx="2286000" cy="769441"/>
            </a:xfrm>
            <a:prstGeom prst="rect">
              <a:avLst/>
            </a:prstGeom>
            <a:solidFill>
              <a:srgbClr val="FFC000">
                <a:alpha val="25000"/>
              </a:srgbClr>
            </a:solidFill>
          </p:spPr>
          <p:txBody>
            <a:bodyPr wrap="square" lIns="45720" tIns="45720" rIns="45720" bIns="45720" rtlCol="0">
              <a:spAutoFit/>
            </a:bodyPr>
            <a:lstStyle/>
            <a:p>
              <a:r>
                <a:rPr lang="en-US" sz="1100" dirty="0">
                  <a:latin typeface="Calibri" panose="020F0502020204030204" pitchFamily="34" charset="0"/>
                  <a:cs typeface="Calibri" panose="020F0502020204030204" pitchFamily="34" charset="0"/>
                </a:rPr>
                <a:t>RDV-TP is more efficiently incorporated into the elongating RNA chain than ATP, but does not outcompete other NTPs</a:t>
              </a:r>
            </a:p>
          </p:txBody>
        </p:sp>
        <p:sp>
          <p:nvSpPr>
            <p:cNvPr id="22" name="TextBox 21">
              <a:extLst>
                <a:ext uri="{FF2B5EF4-FFF2-40B4-BE49-F238E27FC236}">
                  <a16:creationId xmlns:a16="http://schemas.microsoft.com/office/drawing/2014/main" id="{01A95CA6-72CC-4554-A077-9B84758F3FA0}"/>
                </a:ext>
              </a:extLst>
            </p:cNvPr>
            <p:cNvSpPr txBox="1"/>
            <p:nvPr/>
          </p:nvSpPr>
          <p:spPr>
            <a:xfrm>
              <a:off x="6725964" y="3244722"/>
              <a:ext cx="2286000" cy="769441"/>
            </a:xfrm>
            <a:prstGeom prst="rect">
              <a:avLst/>
            </a:prstGeom>
            <a:solidFill>
              <a:srgbClr val="FFC000">
                <a:alpha val="25000"/>
              </a:srgbClr>
            </a:solidFill>
          </p:spPr>
          <p:txBody>
            <a:bodyPr wrap="square" lIns="45720" tIns="45720" rIns="45720" bIns="45720" rtlCol="0">
              <a:spAutoFit/>
            </a:bodyPr>
            <a:lstStyle/>
            <a:p>
              <a:r>
                <a:rPr lang="en-US" sz="1100" dirty="0">
                  <a:latin typeface="Calibri" panose="020F0502020204030204" pitchFamily="34" charset="0"/>
                  <a:cs typeface="Calibri" panose="020F0502020204030204" pitchFamily="34" charset="0"/>
                </a:rPr>
                <a:t>Three subsequent nucleotides are added to the elongating strand before RDV-TP causes a steric clash and terminates synthesis of the RNA copy</a:t>
              </a:r>
            </a:p>
          </p:txBody>
        </p:sp>
        <p:sp>
          <p:nvSpPr>
            <p:cNvPr id="24" name="TextBox 23">
              <a:extLst>
                <a:ext uri="{FF2B5EF4-FFF2-40B4-BE49-F238E27FC236}">
                  <a16:creationId xmlns:a16="http://schemas.microsoft.com/office/drawing/2014/main" id="{CD5F6594-B589-4067-987D-01A451C10CEC}"/>
                </a:ext>
              </a:extLst>
            </p:cNvPr>
            <p:cNvSpPr txBox="1"/>
            <p:nvPr/>
          </p:nvSpPr>
          <p:spPr>
            <a:xfrm>
              <a:off x="5872640" y="2150289"/>
              <a:ext cx="32060" cy="169277"/>
            </a:xfrm>
            <a:prstGeom prst="rect">
              <a:avLst/>
            </a:prstGeom>
            <a:noFill/>
          </p:spPr>
          <p:txBody>
            <a:bodyPr wrap="none" lIns="0" tIns="0" rIns="0" bIns="0" rtlCol="0">
              <a:spAutoFit/>
            </a:bodyPr>
            <a:lstStyle/>
            <a:p>
              <a:pPr algn="ctr"/>
              <a:r>
                <a:rPr lang="en-US" sz="1100" dirty="0">
                  <a:latin typeface="Calibri" panose="020F0502020204030204" pitchFamily="34" charset="0"/>
                  <a:cs typeface="Calibri" panose="020F0502020204030204" pitchFamily="34" charset="0"/>
                </a:rPr>
                <a:t>i</a:t>
              </a:r>
            </a:p>
          </p:txBody>
        </p:sp>
      </p:grpSp>
      <p:sp>
        <p:nvSpPr>
          <p:cNvPr id="28" name="TextBox 27">
            <a:extLst>
              <a:ext uri="{FF2B5EF4-FFF2-40B4-BE49-F238E27FC236}">
                <a16:creationId xmlns:a16="http://schemas.microsoft.com/office/drawing/2014/main" id="{23C035E6-B16E-A545-BC80-6D3A99E622E4}"/>
              </a:ext>
            </a:extLst>
          </p:cNvPr>
          <p:cNvSpPr txBox="1"/>
          <p:nvPr/>
        </p:nvSpPr>
        <p:spPr>
          <a:xfrm>
            <a:off x="2414170" y="1370825"/>
            <a:ext cx="2316044" cy="400110"/>
          </a:xfrm>
          <a:prstGeom prst="rect">
            <a:avLst/>
          </a:prstGeom>
          <a:solidFill>
            <a:srgbClr val="FFC000">
              <a:alpha val="24000"/>
            </a:srgbClr>
          </a:solidFill>
        </p:spPr>
        <p:txBody>
          <a:bodyPr wrap="square" lIns="91440" tIns="91440" rIns="91440" bIns="91440" rtlCol="0">
            <a:spAutoFit/>
          </a:bodyPr>
          <a:lstStyle/>
          <a:p>
            <a:r>
              <a:rPr lang="en-US" sz="1400" dirty="0">
                <a:latin typeface="Calibri" panose="020F0502020204030204" pitchFamily="34" charset="0"/>
                <a:cs typeface="Calibri" panose="020F0502020204030204" pitchFamily="34" charset="0"/>
              </a:rPr>
              <a:t>RDV-TP competes with NTP</a:t>
            </a:r>
          </a:p>
        </p:txBody>
      </p:sp>
      <p:pic>
        <p:nvPicPr>
          <p:cNvPr id="29" name="Picture 28">
            <a:extLst>
              <a:ext uri="{FF2B5EF4-FFF2-40B4-BE49-F238E27FC236}">
                <a16:creationId xmlns:a16="http://schemas.microsoft.com/office/drawing/2014/main" id="{0A19455D-E4C0-B044-9E05-73337D6AC3A6}"/>
              </a:ext>
            </a:extLst>
          </p:cNvPr>
          <p:cNvPicPr>
            <a:picLocks noChangeAspect="1"/>
          </p:cNvPicPr>
          <p:nvPr/>
        </p:nvPicPr>
        <p:blipFill>
          <a:blip r:embed="rId4"/>
          <a:stretch>
            <a:fillRect/>
          </a:stretch>
        </p:blipFill>
        <p:spPr>
          <a:xfrm>
            <a:off x="7930660" y="6502400"/>
            <a:ext cx="1155691" cy="319556"/>
          </a:xfrm>
          <a:prstGeom prst="rect">
            <a:avLst/>
          </a:prstGeom>
        </p:spPr>
      </p:pic>
    </p:spTree>
    <p:extLst>
      <p:ext uri="{BB962C8B-B14F-4D97-AF65-F5344CB8AC3E}">
        <p14:creationId xmlns:p14="http://schemas.microsoft.com/office/powerpoint/2010/main" val="3344517591"/>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07D53-7476-4AAA-BA2A-EEEAE46F64CA}"/>
              </a:ext>
            </a:extLst>
          </p:cNvPr>
          <p:cNvSpPr>
            <a:spLocks noGrp="1"/>
          </p:cNvSpPr>
          <p:nvPr>
            <p:ph type="title"/>
          </p:nvPr>
        </p:nvSpPr>
        <p:spPr>
          <a:xfrm>
            <a:off x="323850" y="70136"/>
            <a:ext cx="8497062" cy="1091184"/>
          </a:xfrm>
        </p:spPr>
        <p:txBody>
          <a:bodyPr>
            <a:normAutofit/>
          </a:bodyPr>
          <a:lstStyle/>
          <a:p>
            <a:r>
              <a:rPr lang="en-US" sz="2800" dirty="0" err="1"/>
              <a:t>Remdesivir</a:t>
            </a:r>
            <a:r>
              <a:rPr lang="en-US" sz="2800" dirty="0"/>
              <a:t> (RDV) Mechanism of Action:</a:t>
            </a:r>
            <a:br>
              <a:rPr lang="en-US" sz="2800" dirty="0"/>
            </a:br>
            <a:r>
              <a:rPr lang="en-US" sz="2800" dirty="0"/>
              <a:t>Delayed Chain Termination via Addition of RDV-TP</a:t>
            </a:r>
          </a:p>
        </p:txBody>
      </p:sp>
      <p:grpSp>
        <p:nvGrpSpPr>
          <p:cNvPr id="3" name="Group 2">
            <a:extLst>
              <a:ext uri="{FF2B5EF4-FFF2-40B4-BE49-F238E27FC236}">
                <a16:creationId xmlns:a16="http://schemas.microsoft.com/office/drawing/2014/main" id="{5363731D-6FCF-6343-A76B-7D5844F03A57}"/>
              </a:ext>
            </a:extLst>
          </p:cNvPr>
          <p:cNvGrpSpPr/>
          <p:nvPr/>
        </p:nvGrpSpPr>
        <p:grpSpPr>
          <a:xfrm>
            <a:off x="515960" y="1415994"/>
            <a:ext cx="8514750" cy="5029732"/>
            <a:chOff x="515960" y="1466794"/>
            <a:chExt cx="8514750" cy="5029732"/>
          </a:xfrm>
        </p:grpSpPr>
        <p:pic>
          <p:nvPicPr>
            <p:cNvPr id="52" name="Picture 51" descr="A picture containing drawing, clock&#10;&#10;Description automatically generated">
              <a:extLst>
                <a:ext uri="{FF2B5EF4-FFF2-40B4-BE49-F238E27FC236}">
                  <a16:creationId xmlns:a16="http://schemas.microsoft.com/office/drawing/2014/main" id="{CB4E8460-33B0-49DF-95B1-34E05C0AA928}"/>
                </a:ext>
              </a:extLst>
            </p:cNvPr>
            <p:cNvPicPr>
              <a:picLocks noChangeAspect="1"/>
            </p:cNvPicPr>
            <p:nvPr/>
          </p:nvPicPr>
          <p:blipFill>
            <a:blip r:embed="rId3"/>
            <a:stretch>
              <a:fillRect/>
            </a:stretch>
          </p:blipFill>
          <p:spPr>
            <a:xfrm>
              <a:off x="3672131" y="4799937"/>
              <a:ext cx="4937760" cy="1696589"/>
            </a:xfrm>
            <a:prstGeom prst="rect">
              <a:avLst/>
            </a:prstGeom>
          </p:spPr>
        </p:pic>
        <p:pic>
          <p:nvPicPr>
            <p:cNvPr id="48" name="Picture 47" descr="A picture containing drawing&#10;&#10;Description automatically generated">
              <a:extLst>
                <a:ext uri="{FF2B5EF4-FFF2-40B4-BE49-F238E27FC236}">
                  <a16:creationId xmlns:a16="http://schemas.microsoft.com/office/drawing/2014/main" id="{F565EE05-F1CB-4775-BF7F-A9C1524BB94B}"/>
                </a:ext>
              </a:extLst>
            </p:cNvPr>
            <p:cNvPicPr>
              <a:picLocks noChangeAspect="1"/>
            </p:cNvPicPr>
            <p:nvPr/>
          </p:nvPicPr>
          <p:blipFill>
            <a:blip r:embed="rId4"/>
            <a:stretch>
              <a:fillRect/>
            </a:stretch>
          </p:blipFill>
          <p:spPr>
            <a:xfrm>
              <a:off x="3672131" y="3124391"/>
              <a:ext cx="4937760" cy="1581358"/>
            </a:xfrm>
            <a:prstGeom prst="rect">
              <a:avLst/>
            </a:prstGeom>
          </p:spPr>
        </p:pic>
        <p:pic>
          <p:nvPicPr>
            <p:cNvPr id="50" name="Picture 49" descr="A picture containing drawing&#10;&#10;Description automatically generated">
              <a:extLst>
                <a:ext uri="{FF2B5EF4-FFF2-40B4-BE49-F238E27FC236}">
                  <a16:creationId xmlns:a16="http://schemas.microsoft.com/office/drawing/2014/main" id="{EEF8DC4D-A142-4B93-AC68-CF9FCD6D3BEC}"/>
                </a:ext>
              </a:extLst>
            </p:cNvPr>
            <p:cNvPicPr>
              <a:picLocks noChangeAspect="1"/>
            </p:cNvPicPr>
            <p:nvPr/>
          </p:nvPicPr>
          <p:blipFill>
            <a:blip r:embed="rId5"/>
            <a:stretch>
              <a:fillRect/>
            </a:stretch>
          </p:blipFill>
          <p:spPr>
            <a:xfrm>
              <a:off x="3672131" y="1767620"/>
              <a:ext cx="4937760" cy="1184180"/>
            </a:xfrm>
            <a:prstGeom prst="rect">
              <a:avLst/>
            </a:prstGeom>
          </p:spPr>
        </p:pic>
        <p:pic>
          <p:nvPicPr>
            <p:cNvPr id="6" name="Picture 5" descr="A close up of a logo&#10;&#10;Description automatically generated">
              <a:extLst>
                <a:ext uri="{FF2B5EF4-FFF2-40B4-BE49-F238E27FC236}">
                  <a16:creationId xmlns:a16="http://schemas.microsoft.com/office/drawing/2014/main" id="{ACF610C0-5CA0-48D3-9753-45B08B722EAD}"/>
                </a:ext>
              </a:extLst>
            </p:cNvPr>
            <p:cNvPicPr>
              <a:picLocks noChangeAspect="1"/>
            </p:cNvPicPr>
            <p:nvPr/>
          </p:nvPicPr>
          <p:blipFill>
            <a:blip r:embed="rId6">
              <a:alphaModFix/>
            </a:blip>
            <a:stretch>
              <a:fillRect/>
            </a:stretch>
          </p:blipFill>
          <p:spPr>
            <a:xfrm>
              <a:off x="515960" y="1548569"/>
              <a:ext cx="2323415" cy="1308931"/>
            </a:xfrm>
            <a:prstGeom prst="rect">
              <a:avLst/>
            </a:prstGeom>
          </p:spPr>
        </p:pic>
        <p:pic>
          <p:nvPicPr>
            <p:cNvPr id="16" name="Picture 15" descr="A picture containing light&#10;&#10;Description automatically generated">
              <a:extLst>
                <a:ext uri="{FF2B5EF4-FFF2-40B4-BE49-F238E27FC236}">
                  <a16:creationId xmlns:a16="http://schemas.microsoft.com/office/drawing/2014/main" id="{9277A95F-427E-41B0-A98A-1AE19B5259AB}"/>
                </a:ext>
              </a:extLst>
            </p:cNvPr>
            <p:cNvPicPr>
              <a:picLocks noChangeAspect="1"/>
            </p:cNvPicPr>
            <p:nvPr/>
          </p:nvPicPr>
          <p:blipFill>
            <a:blip r:embed="rId7"/>
            <a:stretch>
              <a:fillRect/>
            </a:stretch>
          </p:blipFill>
          <p:spPr>
            <a:xfrm>
              <a:off x="1236664" y="1466794"/>
              <a:ext cx="3059587" cy="1750785"/>
            </a:xfrm>
            <a:prstGeom prst="rect">
              <a:avLst/>
            </a:prstGeom>
          </p:spPr>
        </p:pic>
        <p:sp>
          <p:nvSpPr>
            <p:cNvPr id="9" name="TextBox 8">
              <a:extLst>
                <a:ext uri="{FF2B5EF4-FFF2-40B4-BE49-F238E27FC236}">
                  <a16:creationId xmlns:a16="http://schemas.microsoft.com/office/drawing/2014/main" id="{3A1217E3-E4E2-42F8-98E0-9438573258B5}"/>
                </a:ext>
              </a:extLst>
            </p:cNvPr>
            <p:cNvSpPr txBox="1"/>
            <p:nvPr/>
          </p:nvSpPr>
          <p:spPr>
            <a:xfrm>
              <a:off x="2156253" y="1823968"/>
              <a:ext cx="1003365" cy="169277"/>
            </a:xfrm>
            <a:prstGeom prst="rect">
              <a:avLst/>
            </a:prstGeom>
            <a:noFill/>
          </p:spPr>
          <p:txBody>
            <a:bodyPr wrap="square" lIns="0" tIns="0" rIns="0" bIns="0" rtlCol="0">
              <a:spAutoFit/>
            </a:bodyPr>
            <a:lstStyle/>
            <a:p>
              <a:pPr algn="ctr"/>
              <a:r>
                <a:rPr lang="en-US" sz="1100" dirty="0">
                  <a:latin typeface="Calibri" panose="020F0502020204030204" pitchFamily="34" charset="0"/>
                  <a:cs typeface="Calibri" panose="020F0502020204030204" pitchFamily="34" charset="0"/>
                </a:rPr>
                <a:t>(-)</a:t>
              </a:r>
              <a:r>
                <a:rPr lang="en-US" sz="1100" dirty="0" err="1">
                  <a:latin typeface="Calibri" panose="020F0502020204030204" pitchFamily="34" charset="0"/>
                  <a:cs typeface="Calibri" panose="020F0502020204030204" pitchFamily="34" charset="0"/>
                </a:rPr>
                <a:t>ssRNA</a:t>
              </a:r>
              <a:r>
                <a:rPr lang="en-US" sz="1100" dirty="0">
                  <a:latin typeface="Calibri" panose="020F0502020204030204" pitchFamily="34" charset="0"/>
                  <a:cs typeface="Calibri" panose="020F0502020204030204" pitchFamily="34" charset="0"/>
                </a:rPr>
                <a:t>, “copy”</a:t>
              </a:r>
            </a:p>
          </p:txBody>
        </p:sp>
        <p:sp>
          <p:nvSpPr>
            <p:cNvPr id="10" name="TextBox 9">
              <a:extLst>
                <a:ext uri="{FF2B5EF4-FFF2-40B4-BE49-F238E27FC236}">
                  <a16:creationId xmlns:a16="http://schemas.microsoft.com/office/drawing/2014/main" id="{9C6B99FE-377A-47AE-BCEC-98A33EB33B8D}"/>
                </a:ext>
              </a:extLst>
            </p:cNvPr>
            <p:cNvSpPr txBox="1"/>
            <p:nvPr/>
          </p:nvSpPr>
          <p:spPr>
            <a:xfrm>
              <a:off x="642875" y="3126258"/>
              <a:ext cx="2102295" cy="276999"/>
            </a:xfrm>
            <a:prstGeom prst="rect">
              <a:avLst/>
            </a:prstGeom>
            <a:solidFill>
              <a:srgbClr val="0070C0">
                <a:alpha val="8000"/>
              </a:srgbClr>
            </a:solidFill>
          </p:spPr>
          <p:txBody>
            <a:bodyPr wrap="square" lIns="91440" tIns="45720" rIns="91440" bIns="45720" rtlCol="0">
              <a:spAutoFit/>
            </a:bodyPr>
            <a:lstStyle/>
            <a:p>
              <a:pPr algn="ctr"/>
              <a:r>
                <a:rPr lang="en-US" sz="1200" dirty="0">
                  <a:latin typeface="Calibri" panose="020F0502020204030204" pitchFamily="34" charset="0"/>
                  <a:cs typeface="Calibri" panose="020F0502020204030204" pitchFamily="34" charset="0"/>
                </a:rPr>
                <a:t>Direction of RNA translocation</a:t>
              </a:r>
            </a:p>
          </p:txBody>
        </p:sp>
        <p:sp>
          <p:nvSpPr>
            <p:cNvPr id="14" name="TextBox 13">
              <a:extLst>
                <a:ext uri="{FF2B5EF4-FFF2-40B4-BE49-F238E27FC236}">
                  <a16:creationId xmlns:a16="http://schemas.microsoft.com/office/drawing/2014/main" id="{95D67830-439E-4D97-B008-CE71245A2F5F}"/>
                </a:ext>
              </a:extLst>
            </p:cNvPr>
            <p:cNvSpPr txBox="1"/>
            <p:nvPr/>
          </p:nvSpPr>
          <p:spPr>
            <a:xfrm>
              <a:off x="1472802" y="1583889"/>
              <a:ext cx="1925207" cy="169277"/>
            </a:xfrm>
            <a:prstGeom prst="rect">
              <a:avLst/>
            </a:prstGeom>
            <a:noFill/>
          </p:spPr>
          <p:txBody>
            <a:bodyPr wrap="none" lIns="0" tIns="0" rIns="0" bIns="0" rtlCol="0">
              <a:spAutoFit/>
            </a:bodyPr>
            <a:lstStyle/>
            <a:p>
              <a:pPr algn="ctr"/>
              <a:r>
                <a:rPr lang="en-US" sz="1100" dirty="0">
                  <a:latin typeface="Calibri" panose="020F0502020204030204" pitchFamily="34" charset="0"/>
                  <a:cs typeface="Calibri" panose="020F0502020204030204" pitchFamily="34" charset="0"/>
                </a:rPr>
                <a:t>i = Position of nucleoside addition</a:t>
              </a:r>
            </a:p>
          </p:txBody>
        </p:sp>
        <p:sp>
          <p:nvSpPr>
            <p:cNvPr id="17" name="TextBox 16">
              <a:extLst>
                <a:ext uri="{FF2B5EF4-FFF2-40B4-BE49-F238E27FC236}">
                  <a16:creationId xmlns:a16="http://schemas.microsoft.com/office/drawing/2014/main" id="{9AF966BD-70EF-4520-A12D-D66553CD6646}"/>
                </a:ext>
              </a:extLst>
            </p:cNvPr>
            <p:cNvSpPr txBox="1"/>
            <p:nvPr/>
          </p:nvSpPr>
          <p:spPr>
            <a:xfrm>
              <a:off x="515960" y="2391958"/>
              <a:ext cx="808999" cy="338554"/>
            </a:xfrm>
            <a:prstGeom prst="rect">
              <a:avLst/>
            </a:prstGeom>
            <a:noFill/>
          </p:spPr>
          <p:txBody>
            <a:bodyPr wrap="square" lIns="0" tIns="0" rIns="0" bIns="0" rtlCol="0">
              <a:spAutoFit/>
            </a:bodyPr>
            <a:lstStyle/>
            <a:p>
              <a:pPr algn="ctr"/>
              <a:r>
                <a:rPr lang="en-US" sz="1100" dirty="0">
                  <a:latin typeface="Calibri" panose="020F0502020204030204" pitchFamily="34" charset="0"/>
                  <a:cs typeface="Calibri" panose="020F0502020204030204" pitchFamily="34" charset="0"/>
                </a:rPr>
                <a:t>(+)ssRNA,</a:t>
              </a:r>
              <a:br>
                <a:rPr lang="en-US" sz="1100" dirty="0">
                  <a:latin typeface="Calibri" panose="020F0502020204030204" pitchFamily="34" charset="0"/>
                  <a:cs typeface="Calibri" panose="020F0502020204030204" pitchFamily="34" charset="0"/>
                </a:rPr>
              </a:br>
              <a:r>
                <a:rPr lang="en-US" sz="1100" dirty="0">
                  <a:latin typeface="Calibri" panose="020F0502020204030204" pitchFamily="34" charset="0"/>
                  <a:cs typeface="Calibri" panose="020F0502020204030204" pitchFamily="34" charset="0"/>
                </a:rPr>
                <a:t>“template”</a:t>
              </a:r>
            </a:p>
          </p:txBody>
        </p:sp>
        <p:sp>
          <p:nvSpPr>
            <p:cNvPr id="18" name="TextBox 17">
              <a:extLst>
                <a:ext uri="{FF2B5EF4-FFF2-40B4-BE49-F238E27FC236}">
                  <a16:creationId xmlns:a16="http://schemas.microsoft.com/office/drawing/2014/main" id="{8FC226F5-8227-45B6-BEEF-8A4522173A08}"/>
                </a:ext>
              </a:extLst>
            </p:cNvPr>
            <p:cNvSpPr txBox="1"/>
            <p:nvPr/>
          </p:nvSpPr>
          <p:spPr>
            <a:xfrm>
              <a:off x="3690951" y="2970602"/>
              <a:ext cx="1468134" cy="184666"/>
            </a:xfrm>
            <a:prstGeom prst="rect">
              <a:avLst/>
            </a:prstGeom>
            <a:noFill/>
          </p:spPr>
          <p:txBody>
            <a:bodyPr wrap="square" lIns="0" tIns="0" rIns="0" bIns="0" rtlCol="0">
              <a:spAutoFit/>
            </a:bodyPr>
            <a:lstStyle/>
            <a:p>
              <a:pPr algn="ctr"/>
              <a:r>
                <a:rPr lang="en-US" sz="1200" b="1" dirty="0">
                  <a:latin typeface="Calibri" panose="020F0502020204030204" pitchFamily="34" charset="0"/>
                  <a:cs typeface="Calibri" panose="020F0502020204030204" pitchFamily="34" charset="0"/>
                </a:rPr>
                <a:t>(+)ssRNA, “template”</a:t>
              </a:r>
            </a:p>
          </p:txBody>
        </p:sp>
        <p:sp>
          <p:nvSpPr>
            <p:cNvPr id="19" name="TextBox 18">
              <a:extLst>
                <a:ext uri="{FF2B5EF4-FFF2-40B4-BE49-F238E27FC236}">
                  <a16:creationId xmlns:a16="http://schemas.microsoft.com/office/drawing/2014/main" id="{AA91A01C-7AFE-45DB-9F82-4FCF986A16E4}"/>
                </a:ext>
              </a:extLst>
            </p:cNvPr>
            <p:cNvSpPr txBox="1"/>
            <p:nvPr/>
          </p:nvSpPr>
          <p:spPr>
            <a:xfrm>
              <a:off x="3614945" y="1488823"/>
              <a:ext cx="2286000" cy="184666"/>
            </a:xfrm>
            <a:prstGeom prst="rect">
              <a:avLst/>
            </a:prstGeom>
            <a:solidFill>
              <a:srgbClr val="FFC000">
                <a:alpha val="25000"/>
              </a:srgbClr>
            </a:solidFill>
          </p:spPr>
          <p:txBody>
            <a:bodyPr wrap="square" lIns="0" tIns="0" rIns="0" bIns="0" rtlCol="0">
              <a:spAutoFit/>
            </a:bodyPr>
            <a:lstStyle/>
            <a:p>
              <a:pPr algn="ctr"/>
              <a:r>
                <a:rPr lang="en-US" sz="1200" b="1" dirty="0" err="1">
                  <a:latin typeface="Calibri" panose="020F0502020204030204" pitchFamily="34" charset="0"/>
                  <a:cs typeface="Calibri" panose="020F0502020204030204" pitchFamily="34" charset="0"/>
                </a:rPr>
                <a:t>Remdesivir</a:t>
              </a:r>
              <a:r>
                <a:rPr lang="en-US" sz="1200" b="1" dirty="0">
                  <a:latin typeface="Calibri" panose="020F0502020204030204" pitchFamily="34" charset="0"/>
                  <a:cs typeface="Calibri" panose="020F0502020204030204" pitchFamily="34" charset="0"/>
                </a:rPr>
                <a:t> triphosphate (RDV-TP)</a:t>
              </a:r>
            </a:p>
          </p:txBody>
        </p:sp>
        <p:sp>
          <p:nvSpPr>
            <p:cNvPr id="20" name="TextBox 19">
              <a:extLst>
                <a:ext uri="{FF2B5EF4-FFF2-40B4-BE49-F238E27FC236}">
                  <a16:creationId xmlns:a16="http://schemas.microsoft.com/office/drawing/2014/main" id="{09F322BC-D597-464B-A57F-8EA11E669FE0}"/>
                </a:ext>
              </a:extLst>
            </p:cNvPr>
            <p:cNvSpPr txBox="1"/>
            <p:nvPr/>
          </p:nvSpPr>
          <p:spPr>
            <a:xfrm>
              <a:off x="4808764" y="1692409"/>
              <a:ext cx="2111284" cy="245791"/>
            </a:xfrm>
            <a:prstGeom prst="rect">
              <a:avLst/>
            </a:prstGeom>
            <a:noFill/>
          </p:spPr>
          <p:txBody>
            <a:bodyPr wrap="none" lIns="0" tIns="0" rIns="0" bIns="0" rtlCol="0">
              <a:spAutoFit/>
            </a:bodyPr>
            <a:lstStyle/>
            <a:p>
              <a:pPr algn="ctr"/>
              <a:r>
                <a:rPr lang="en-US" sz="1200" dirty="0">
                  <a:latin typeface="Calibri" panose="020F0502020204030204" pitchFamily="34" charset="0"/>
                  <a:cs typeface="Calibri" panose="020F0502020204030204" pitchFamily="34" charset="0"/>
                </a:rPr>
                <a:t>i = Position of nucleoside addition</a:t>
              </a:r>
            </a:p>
          </p:txBody>
        </p:sp>
        <p:sp>
          <p:nvSpPr>
            <p:cNvPr id="21" name="TextBox 20">
              <a:extLst>
                <a:ext uri="{FF2B5EF4-FFF2-40B4-BE49-F238E27FC236}">
                  <a16:creationId xmlns:a16="http://schemas.microsoft.com/office/drawing/2014/main" id="{8B0D0B3D-2068-4111-AEC0-3F329D6C765D}"/>
                </a:ext>
              </a:extLst>
            </p:cNvPr>
            <p:cNvSpPr txBox="1"/>
            <p:nvPr/>
          </p:nvSpPr>
          <p:spPr>
            <a:xfrm>
              <a:off x="7639756" y="1695796"/>
              <a:ext cx="1181156" cy="245791"/>
            </a:xfrm>
            <a:prstGeom prst="rect">
              <a:avLst/>
            </a:prstGeom>
            <a:noFill/>
          </p:spPr>
          <p:txBody>
            <a:bodyPr wrap="square" lIns="0" tIns="0" rIns="0" bIns="0" rtlCol="0">
              <a:spAutoFit/>
            </a:bodyPr>
            <a:lstStyle/>
            <a:p>
              <a:pPr algn="ctr"/>
              <a:r>
                <a:rPr lang="en-US" sz="1200" b="1" dirty="0">
                  <a:latin typeface="Calibri" panose="020F0502020204030204" pitchFamily="34" charset="0"/>
                  <a:cs typeface="Calibri" panose="020F0502020204030204" pitchFamily="34" charset="0"/>
                </a:rPr>
                <a:t>(-)ssRNA, “copy”</a:t>
              </a:r>
            </a:p>
          </p:txBody>
        </p:sp>
        <p:sp>
          <p:nvSpPr>
            <p:cNvPr id="22" name="TextBox 21">
              <a:extLst>
                <a:ext uri="{FF2B5EF4-FFF2-40B4-BE49-F238E27FC236}">
                  <a16:creationId xmlns:a16="http://schemas.microsoft.com/office/drawing/2014/main" id="{30ECD2EB-8917-4106-B03A-F5A8751864B2}"/>
                </a:ext>
              </a:extLst>
            </p:cNvPr>
            <p:cNvSpPr txBox="1"/>
            <p:nvPr/>
          </p:nvSpPr>
          <p:spPr>
            <a:xfrm>
              <a:off x="5159085" y="3369469"/>
              <a:ext cx="190758" cy="184666"/>
            </a:xfrm>
            <a:prstGeom prst="rect">
              <a:avLst/>
            </a:prstGeom>
            <a:noFill/>
          </p:spPr>
          <p:txBody>
            <a:bodyPr wrap="none" lIns="0" tIns="0" rIns="0" bIns="0" rtlCol="0">
              <a:spAutoFit/>
            </a:bodyPr>
            <a:lstStyle/>
            <a:p>
              <a:pPr algn="ctr"/>
              <a:r>
                <a:rPr lang="en-US" sz="1200" dirty="0">
                  <a:latin typeface="Calibri" panose="020F0502020204030204" pitchFamily="34" charset="0"/>
                  <a:cs typeface="Calibri" panose="020F0502020204030204" pitchFamily="34" charset="0"/>
                </a:rPr>
                <a:t>i+1</a:t>
              </a:r>
            </a:p>
          </p:txBody>
        </p:sp>
        <p:sp>
          <p:nvSpPr>
            <p:cNvPr id="23" name="TextBox 22">
              <a:extLst>
                <a:ext uri="{FF2B5EF4-FFF2-40B4-BE49-F238E27FC236}">
                  <a16:creationId xmlns:a16="http://schemas.microsoft.com/office/drawing/2014/main" id="{4CCFBBF0-E77E-494E-8C64-2518C71F14AD}"/>
                </a:ext>
              </a:extLst>
            </p:cNvPr>
            <p:cNvSpPr txBox="1"/>
            <p:nvPr/>
          </p:nvSpPr>
          <p:spPr>
            <a:xfrm>
              <a:off x="5178135" y="5129213"/>
              <a:ext cx="190758" cy="184666"/>
            </a:xfrm>
            <a:prstGeom prst="rect">
              <a:avLst/>
            </a:prstGeom>
            <a:noFill/>
          </p:spPr>
          <p:txBody>
            <a:bodyPr wrap="none" lIns="0" tIns="0" rIns="0" bIns="0" rtlCol="0">
              <a:spAutoFit/>
            </a:bodyPr>
            <a:lstStyle/>
            <a:p>
              <a:pPr algn="ctr"/>
              <a:r>
                <a:rPr lang="en-US" sz="1200" dirty="0">
                  <a:latin typeface="Calibri" panose="020F0502020204030204" pitchFamily="34" charset="0"/>
                  <a:cs typeface="Calibri" panose="020F0502020204030204" pitchFamily="34" charset="0"/>
                </a:rPr>
                <a:t>i+1</a:t>
              </a:r>
            </a:p>
          </p:txBody>
        </p:sp>
        <p:sp>
          <p:nvSpPr>
            <p:cNvPr id="24" name="TextBox 23">
              <a:extLst>
                <a:ext uri="{FF2B5EF4-FFF2-40B4-BE49-F238E27FC236}">
                  <a16:creationId xmlns:a16="http://schemas.microsoft.com/office/drawing/2014/main" id="{35B56549-CD9A-42B8-92E6-E1001613737A}"/>
                </a:ext>
              </a:extLst>
            </p:cNvPr>
            <p:cNvSpPr txBox="1"/>
            <p:nvPr/>
          </p:nvSpPr>
          <p:spPr>
            <a:xfrm>
              <a:off x="5504367" y="5129213"/>
              <a:ext cx="190758" cy="184666"/>
            </a:xfrm>
            <a:prstGeom prst="rect">
              <a:avLst/>
            </a:prstGeom>
            <a:noFill/>
          </p:spPr>
          <p:txBody>
            <a:bodyPr wrap="none" lIns="0" tIns="0" rIns="0" bIns="0" rtlCol="0">
              <a:spAutoFit/>
            </a:bodyPr>
            <a:lstStyle/>
            <a:p>
              <a:pPr algn="ctr"/>
              <a:r>
                <a:rPr lang="en-US" sz="1200" dirty="0">
                  <a:latin typeface="Calibri" panose="020F0502020204030204" pitchFamily="34" charset="0"/>
                  <a:cs typeface="Calibri" panose="020F0502020204030204" pitchFamily="34" charset="0"/>
                </a:rPr>
                <a:t>i+2</a:t>
              </a:r>
            </a:p>
          </p:txBody>
        </p:sp>
        <p:sp>
          <p:nvSpPr>
            <p:cNvPr id="25" name="TextBox 24">
              <a:extLst>
                <a:ext uri="{FF2B5EF4-FFF2-40B4-BE49-F238E27FC236}">
                  <a16:creationId xmlns:a16="http://schemas.microsoft.com/office/drawing/2014/main" id="{FEEE7462-8FAB-4B30-946E-AD2D47B713CA}"/>
                </a:ext>
              </a:extLst>
            </p:cNvPr>
            <p:cNvSpPr txBox="1"/>
            <p:nvPr/>
          </p:nvSpPr>
          <p:spPr>
            <a:xfrm>
              <a:off x="5828217" y="5129213"/>
              <a:ext cx="190758" cy="184666"/>
            </a:xfrm>
            <a:prstGeom prst="rect">
              <a:avLst/>
            </a:prstGeom>
            <a:noFill/>
          </p:spPr>
          <p:txBody>
            <a:bodyPr wrap="none" lIns="0" tIns="0" rIns="0" bIns="0" rtlCol="0">
              <a:spAutoFit/>
            </a:bodyPr>
            <a:lstStyle/>
            <a:p>
              <a:pPr algn="ctr"/>
              <a:r>
                <a:rPr lang="en-US" sz="1200" dirty="0">
                  <a:latin typeface="Calibri" panose="020F0502020204030204" pitchFamily="34" charset="0"/>
                  <a:cs typeface="Calibri" panose="020F0502020204030204" pitchFamily="34" charset="0"/>
                </a:rPr>
                <a:t>i+3</a:t>
              </a:r>
            </a:p>
          </p:txBody>
        </p:sp>
        <p:sp>
          <p:nvSpPr>
            <p:cNvPr id="26" name="TextBox 25">
              <a:extLst>
                <a:ext uri="{FF2B5EF4-FFF2-40B4-BE49-F238E27FC236}">
                  <a16:creationId xmlns:a16="http://schemas.microsoft.com/office/drawing/2014/main" id="{C3E17A40-2667-4B83-AC7D-191792DD9D26}"/>
                </a:ext>
              </a:extLst>
            </p:cNvPr>
            <p:cNvSpPr txBox="1"/>
            <p:nvPr/>
          </p:nvSpPr>
          <p:spPr>
            <a:xfrm>
              <a:off x="6121111" y="5129213"/>
              <a:ext cx="190758" cy="184666"/>
            </a:xfrm>
            <a:prstGeom prst="rect">
              <a:avLst/>
            </a:prstGeom>
            <a:noFill/>
          </p:spPr>
          <p:txBody>
            <a:bodyPr wrap="none" lIns="0" tIns="0" rIns="0" bIns="0" rtlCol="0">
              <a:spAutoFit/>
            </a:bodyPr>
            <a:lstStyle/>
            <a:p>
              <a:pPr algn="ctr"/>
              <a:r>
                <a:rPr lang="en-US" sz="1200" dirty="0">
                  <a:latin typeface="Calibri" panose="020F0502020204030204" pitchFamily="34" charset="0"/>
                  <a:cs typeface="Calibri" panose="020F0502020204030204" pitchFamily="34" charset="0"/>
                </a:rPr>
                <a:t>i+4</a:t>
              </a:r>
            </a:p>
          </p:txBody>
        </p:sp>
        <p:sp>
          <p:nvSpPr>
            <p:cNvPr id="39" name="TextBox 38">
              <a:extLst>
                <a:ext uri="{FF2B5EF4-FFF2-40B4-BE49-F238E27FC236}">
                  <a16:creationId xmlns:a16="http://schemas.microsoft.com/office/drawing/2014/main" id="{6BB945A9-5209-4D73-9C98-A59BE4098D00}"/>
                </a:ext>
              </a:extLst>
            </p:cNvPr>
            <p:cNvSpPr txBox="1"/>
            <p:nvPr/>
          </p:nvSpPr>
          <p:spPr>
            <a:xfrm>
              <a:off x="6296587" y="4831571"/>
              <a:ext cx="2734123" cy="332399"/>
            </a:xfrm>
            <a:prstGeom prst="rect">
              <a:avLst/>
            </a:prstGeom>
            <a:solidFill>
              <a:srgbClr val="FFC000">
                <a:alpha val="30000"/>
              </a:srgbClr>
            </a:solidFill>
          </p:spPr>
          <p:txBody>
            <a:bodyPr wrap="square" lIns="0" tIns="0" rIns="0" bIns="0" rtlCol="0">
              <a:spAutoFit/>
            </a:bodyPr>
            <a:lstStyle/>
            <a:p>
              <a:pPr algn="ctr">
                <a:lnSpc>
                  <a:spcPct val="90000"/>
                </a:lnSpc>
              </a:pPr>
              <a:r>
                <a:rPr lang="en-US" sz="1200" dirty="0">
                  <a:latin typeface="Calibri" panose="020F0502020204030204" pitchFamily="34" charset="0"/>
                  <a:cs typeface="Calibri" panose="020F0502020204030204" pitchFamily="34" charset="0"/>
                </a:rPr>
                <a:t>A steric clash occurs at the i+4 position and terminates synthesis of the RNA copy</a:t>
              </a:r>
            </a:p>
          </p:txBody>
        </p:sp>
        <p:sp>
          <p:nvSpPr>
            <p:cNvPr id="38" name="TextBox 37">
              <a:extLst>
                <a:ext uri="{FF2B5EF4-FFF2-40B4-BE49-F238E27FC236}">
                  <a16:creationId xmlns:a16="http://schemas.microsoft.com/office/drawing/2014/main" id="{E994C694-DFDB-4943-98ED-34B9150272FF}"/>
                </a:ext>
              </a:extLst>
            </p:cNvPr>
            <p:cNvSpPr txBox="1"/>
            <p:nvPr/>
          </p:nvSpPr>
          <p:spPr>
            <a:xfrm>
              <a:off x="1645202" y="2582736"/>
              <a:ext cx="1035232" cy="169277"/>
            </a:xfrm>
            <a:prstGeom prst="rect">
              <a:avLst/>
            </a:prstGeom>
            <a:noFill/>
          </p:spPr>
          <p:txBody>
            <a:bodyPr wrap="square" lIns="0" tIns="0" rIns="0" bIns="0" rtlCol="0">
              <a:spAutoFit/>
            </a:bodyPr>
            <a:lstStyle/>
            <a:p>
              <a:pPr algn="ctr"/>
              <a:r>
                <a:rPr lang="en-US" sz="1100" dirty="0" err="1">
                  <a:latin typeface="Calibri" panose="020F0502020204030204" pitchFamily="34" charset="0"/>
                  <a:cs typeface="Calibri" panose="020F0502020204030204" pitchFamily="34" charset="0"/>
                </a:rPr>
                <a:t>RdRp</a:t>
              </a:r>
              <a:r>
                <a:rPr lang="en-US" sz="1100" dirty="0">
                  <a:latin typeface="Calibri" panose="020F0502020204030204" pitchFamily="34" charset="0"/>
                  <a:cs typeface="Calibri" panose="020F0502020204030204" pitchFamily="34" charset="0"/>
                </a:rPr>
                <a:t> Complex</a:t>
              </a:r>
            </a:p>
          </p:txBody>
        </p:sp>
        <p:sp>
          <p:nvSpPr>
            <p:cNvPr id="5" name="Right Arrow 4">
              <a:extLst>
                <a:ext uri="{FF2B5EF4-FFF2-40B4-BE49-F238E27FC236}">
                  <a16:creationId xmlns:a16="http://schemas.microsoft.com/office/drawing/2014/main" id="{78FCE422-675C-5648-B08C-7F5FD96DEBA4}"/>
                </a:ext>
              </a:extLst>
            </p:cNvPr>
            <p:cNvSpPr/>
            <p:nvPr/>
          </p:nvSpPr>
          <p:spPr>
            <a:xfrm>
              <a:off x="1432342" y="3473215"/>
              <a:ext cx="509747" cy="132935"/>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24705067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AC21-647C-304E-A37C-0772BEAAC89C}"/>
              </a:ext>
            </a:extLst>
          </p:cNvPr>
          <p:cNvSpPr>
            <a:spLocks noGrp="1"/>
          </p:cNvSpPr>
          <p:nvPr>
            <p:ph type="title"/>
          </p:nvPr>
        </p:nvSpPr>
        <p:spPr/>
        <p:txBody>
          <a:bodyPr>
            <a:normAutofit/>
          </a:bodyPr>
          <a:lstStyle/>
          <a:p>
            <a:r>
              <a:rPr lang="en-US" sz="2800" dirty="0"/>
              <a:t>Use of the </a:t>
            </a:r>
            <a:r>
              <a:rPr lang="en-US" sz="2800" dirty="0" err="1"/>
              <a:t>Remdesivir</a:t>
            </a:r>
            <a:r>
              <a:rPr lang="en-US" sz="2800" dirty="0"/>
              <a:t>: Mechanism of Action Slide Set </a:t>
            </a:r>
          </a:p>
        </p:txBody>
      </p:sp>
      <p:sp>
        <p:nvSpPr>
          <p:cNvPr id="3" name="Text Placeholder 2">
            <a:extLst>
              <a:ext uri="{FF2B5EF4-FFF2-40B4-BE49-F238E27FC236}">
                <a16:creationId xmlns:a16="http://schemas.microsoft.com/office/drawing/2014/main" id="{13E306C8-ADE9-9445-922E-42469FAFC5C0}"/>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BA7B6026-4972-9249-954E-CAF6A8073DE8}"/>
              </a:ext>
            </a:extLst>
          </p:cNvPr>
          <p:cNvSpPr>
            <a:spLocks noGrp="1"/>
          </p:cNvSpPr>
          <p:nvPr>
            <p:ph sz="half" idx="2"/>
          </p:nvPr>
        </p:nvSpPr>
        <p:spPr>
          <a:xfrm>
            <a:off x="323850" y="1514139"/>
            <a:ext cx="8688070" cy="4800600"/>
          </a:xfrm>
        </p:spPr>
        <p:txBody>
          <a:bodyPr>
            <a:noAutofit/>
          </a:bodyPr>
          <a:lstStyle/>
          <a:p>
            <a:r>
              <a:rPr lang="en-US" sz="2000" dirty="0"/>
              <a:t>The </a:t>
            </a:r>
            <a:r>
              <a:rPr lang="en-US" sz="2000" i="1" dirty="0" err="1"/>
              <a:t>Remdesivir</a:t>
            </a:r>
            <a:r>
              <a:rPr lang="en-US" sz="2000" i="1" dirty="0"/>
              <a:t>: Mechanism of Action Slide Set </a:t>
            </a:r>
            <a:r>
              <a:rPr lang="en-US" sz="2000" dirty="0"/>
              <a:t>is licensed under a Creative Commons Attribution 4.0 International License. </a:t>
            </a:r>
          </a:p>
          <a:p>
            <a:r>
              <a:rPr lang="en-US" sz="2000" dirty="0"/>
              <a:t>No permission is required, </a:t>
            </a:r>
            <a:r>
              <a:rPr lang="en-US" sz="2000" dirty="0" err="1"/>
              <a:t>reusers</a:t>
            </a:r>
            <a:r>
              <a:rPr lang="en-US" sz="2000" dirty="0"/>
              <a:t> may distribute or adapt the material for noncommercial purposes only, and must include the following attribution:</a:t>
            </a:r>
          </a:p>
          <a:p>
            <a:pPr marL="45720" indent="0">
              <a:spcBef>
                <a:spcPts val="400"/>
              </a:spcBef>
              <a:buNone/>
            </a:pPr>
            <a:r>
              <a:rPr lang="en-US" sz="1600" dirty="0"/>
              <a:t>    University of Washington IDEA Program: Covid-19 Treatment (https://</a:t>
            </a:r>
            <a:r>
              <a:rPr lang="en-US" sz="1600" dirty="0" err="1"/>
              <a:t>covid.idea.medicine.uw.edu</a:t>
            </a:r>
            <a:r>
              <a:rPr lang="en-US" sz="1600" dirty="0"/>
              <a:t>)</a:t>
            </a:r>
          </a:p>
        </p:txBody>
      </p:sp>
    </p:spTree>
    <p:extLst>
      <p:ext uri="{BB962C8B-B14F-4D97-AF65-F5344CB8AC3E}">
        <p14:creationId xmlns:p14="http://schemas.microsoft.com/office/powerpoint/2010/main" val="316816222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219D1-46E9-3745-AEF1-6A8B0E90484F}"/>
              </a:ext>
            </a:extLst>
          </p:cNvPr>
          <p:cNvSpPr>
            <a:spLocks noGrp="1"/>
          </p:cNvSpPr>
          <p:nvPr>
            <p:ph type="title"/>
          </p:nvPr>
        </p:nvSpPr>
        <p:spPr/>
        <p:txBody>
          <a:bodyPr/>
          <a:lstStyle/>
          <a:p>
            <a:r>
              <a:rPr lang="en-US" dirty="0"/>
              <a:t>SARS-CoV-2 </a:t>
            </a:r>
            <a:r>
              <a:rPr lang="en-US" dirty="0" err="1"/>
              <a:t>RdRp</a:t>
            </a:r>
            <a:r>
              <a:rPr lang="en-US" dirty="0"/>
              <a:t> and </a:t>
            </a:r>
            <a:r>
              <a:rPr lang="en-US" dirty="0" err="1"/>
              <a:t>RdRp</a:t>
            </a:r>
            <a:r>
              <a:rPr lang="en-US" dirty="0"/>
              <a:t> Complex</a:t>
            </a:r>
          </a:p>
        </p:txBody>
      </p:sp>
    </p:spTree>
    <p:extLst>
      <p:ext uri="{BB962C8B-B14F-4D97-AF65-F5344CB8AC3E}">
        <p14:creationId xmlns:p14="http://schemas.microsoft.com/office/powerpoint/2010/main" val="59660168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2ACF43-712D-9846-902B-96360CC63D60}"/>
              </a:ext>
            </a:extLst>
          </p:cNvPr>
          <p:cNvSpPr>
            <a:spLocks noGrp="1"/>
          </p:cNvSpPr>
          <p:nvPr>
            <p:ph type="title"/>
          </p:nvPr>
        </p:nvSpPr>
        <p:spPr/>
        <p:txBody>
          <a:bodyPr>
            <a:normAutofit/>
          </a:bodyPr>
          <a:lstStyle/>
          <a:p>
            <a:r>
              <a:rPr lang="en-US" sz="2600" dirty="0">
                <a:latin typeface="Calibri" panose="020F0502020204030204" pitchFamily="34" charset="0"/>
                <a:cs typeface="Calibri" panose="020F0502020204030204" pitchFamily="34" charset="0"/>
              </a:rPr>
              <a:t>SARS-CoV-2 RNA-Dependent RNA Polymerase (RdRp): nsp12</a:t>
            </a:r>
          </a:p>
        </p:txBody>
      </p:sp>
      <p:pic>
        <p:nvPicPr>
          <p:cNvPr id="10" name="Picture 9">
            <a:extLst>
              <a:ext uri="{FF2B5EF4-FFF2-40B4-BE49-F238E27FC236}">
                <a16:creationId xmlns:a16="http://schemas.microsoft.com/office/drawing/2014/main" id="{BF2FBF1F-AB6F-4C36-8211-FAABF7384778}"/>
              </a:ext>
            </a:extLst>
          </p:cNvPr>
          <p:cNvPicPr>
            <a:picLocks noChangeAspect="1"/>
          </p:cNvPicPr>
          <p:nvPr/>
        </p:nvPicPr>
        <p:blipFill>
          <a:blip r:embed="rId3"/>
          <a:srcRect/>
          <a:stretch/>
        </p:blipFill>
        <p:spPr>
          <a:xfrm>
            <a:off x="303570" y="1463044"/>
            <a:ext cx="8557031" cy="1350890"/>
          </a:xfrm>
          <a:prstGeom prst="rect">
            <a:avLst/>
          </a:prstGeom>
        </p:spPr>
      </p:pic>
      <p:grpSp>
        <p:nvGrpSpPr>
          <p:cNvPr id="14" name="Group 13">
            <a:extLst>
              <a:ext uri="{FF2B5EF4-FFF2-40B4-BE49-F238E27FC236}">
                <a16:creationId xmlns:a16="http://schemas.microsoft.com/office/drawing/2014/main" id="{B26E0C35-7BDB-464A-B85C-B97495EDAAD0}"/>
              </a:ext>
            </a:extLst>
          </p:cNvPr>
          <p:cNvGrpSpPr/>
          <p:nvPr/>
        </p:nvGrpSpPr>
        <p:grpSpPr>
          <a:xfrm>
            <a:off x="370225" y="3037838"/>
            <a:ext cx="4445000" cy="3365500"/>
            <a:chOff x="513665" y="3073558"/>
            <a:chExt cx="4445000" cy="3365500"/>
          </a:xfrm>
        </p:grpSpPr>
        <p:pic>
          <p:nvPicPr>
            <p:cNvPr id="6" name="Picture 5">
              <a:extLst>
                <a:ext uri="{FF2B5EF4-FFF2-40B4-BE49-F238E27FC236}">
                  <a16:creationId xmlns:a16="http://schemas.microsoft.com/office/drawing/2014/main" id="{38521B6C-0B69-A042-A85A-6E16A513E513}"/>
                </a:ext>
              </a:extLst>
            </p:cNvPr>
            <p:cNvPicPr>
              <a:picLocks noChangeAspect="1"/>
            </p:cNvPicPr>
            <p:nvPr/>
          </p:nvPicPr>
          <p:blipFill>
            <a:blip r:embed="rId4"/>
            <a:stretch>
              <a:fillRect/>
            </a:stretch>
          </p:blipFill>
          <p:spPr>
            <a:xfrm>
              <a:off x="513665" y="3073558"/>
              <a:ext cx="4445000" cy="3365500"/>
            </a:xfrm>
            <a:prstGeom prst="rect">
              <a:avLst/>
            </a:prstGeom>
          </p:spPr>
        </p:pic>
        <p:sp>
          <p:nvSpPr>
            <p:cNvPr id="2" name="TextBox 1">
              <a:extLst>
                <a:ext uri="{FF2B5EF4-FFF2-40B4-BE49-F238E27FC236}">
                  <a16:creationId xmlns:a16="http://schemas.microsoft.com/office/drawing/2014/main" id="{0F42B732-B727-4335-9B0E-C6DEB8C7ED3D}"/>
                </a:ext>
              </a:extLst>
            </p:cNvPr>
            <p:cNvSpPr txBox="1"/>
            <p:nvPr/>
          </p:nvSpPr>
          <p:spPr>
            <a:xfrm>
              <a:off x="1889577" y="4573320"/>
              <a:ext cx="668966" cy="276999"/>
            </a:xfrm>
            <a:prstGeom prst="rect">
              <a:avLst/>
            </a:prstGeom>
            <a:noFill/>
          </p:spPr>
          <p:txBody>
            <a:bodyPr wrap="none" lIns="0" tIns="0" rIns="0" bIns="0" rtlCol="0">
              <a:spAutoFit/>
            </a:bodyPr>
            <a:lstStyle/>
            <a:p>
              <a:pPr algn="ctr"/>
              <a:r>
                <a:rPr lang="en-US" sz="1800" dirty="0">
                  <a:latin typeface="Calibri" panose="020F0502020204030204" pitchFamily="34" charset="0"/>
                  <a:cs typeface="Calibri" panose="020F0502020204030204" pitchFamily="34" charset="0"/>
                </a:rPr>
                <a:t>Fingers</a:t>
              </a:r>
            </a:p>
          </p:txBody>
        </p:sp>
        <p:sp>
          <p:nvSpPr>
            <p:cNvPr id="9" name="TextBox 8">
              <a:extLst>
                <a:ext uri="{FF2B5EF4-FFF2-40B4-BE49-F238E27FC236}">
                  <a16:creationId xmlns:a16="http://schemas.microsoft.com/office/drawing/2014/main" id="{93A464B9-B8A4-497E-B7B4-75A93894B523}"/>
                </a:ext>
              </a:extLst>
            </p:cNvPr>
            <p:cNvSpPr txBox="1"/>
            <p:nvPr/>
          </p:nvSpPr>
          <p:spPr>
            <a:xfrm>
              <a:off x="3887009" y="4441192"/>
              <a:ext cx="662041" cy="276999"/>
            </a:xfrm>
            <a:prstGeom prst="rect">
              <a:avLst/>
            </a:prstGeom>
            <a:noFill/>
          </p:spPr>
          <p:txBody>
            <a:bodyPr wrap="none" lIns="0" tIns="0" rIns="0" bIns="0" rtlCol="0">
              <a:spAutoFit/>
            </a:bodyPr>
            <a:lstStyle/>
            <a:p>
              <a:pPr algn="ctr"/>
              <a:r>
                <a:rPr lang="en-US" sz="1800" dirty="0">
                  <a:latin typeface="Calibri" panose="020F0502020204030204" pitchFamily="34" charset="0"/>
                  <a:cs typeface="Calibri" panose="020F0502020204030204" pitchFamily="34" charset="0"/>
                </a:rPr>
                <a:t>Thumb</a:t>
              </a:r>
            </a:p>
          </p:txBody>
        </p:sp>
        <p:sp>
          <p:nvSpPr>
            <p:cNvPr id="11" name="TextBox 10">
              <a:extLst>
                <a:ext uri="{FF2B5EF4-FFF2-40B4-BE49-F238E27FC236}">
                  <a16:creationId xmlns:a16="http://schemas.microsoft.com/office/drawing/2014/main" id="{E96BA35E-03A7-4E1D-86DF-AE62622B55A5}"/>
                </a:ext>
              </a:extLst>
            </p:cNvPr>
            <p:cNvSpPr txBox="1"/>
            <p:nvPr/>
          </p:nvSpPr>
          <p:spPr>
            <a:xfrm>
              <a:off x="3106290" y="5139649"/>
              <a:ext cx="461537" cy="276999"/>
            </a:xfrm>
            <a:prstGeom prst="rect">
              <a:avLst/>
            </a:prstGeom>
            <a:noFill/>
          </p:spPr>
          <p:txBody>
            <a:bodyPr wrap="none" lIns="0" tIns="0" rIns="0" bIns="0" rtlCol="0">
              <a:spAutoFit/>
            </a:bodyPr>
            <a:lstStyle/>
            <a:p>
              <a:pPr algn="ctr"/>
              <a:r>
                <a:rPr lang="en-US" sz="1800" dirty="0">
                  <a:latin typeface="Calibri" panose="020F0502020204030204" pitchFamily="34" charset="0"/>
                  <a:cs typeface="Calibri" panose="020F0502020204030204" pitchFamily="34" charset="0"/>
                </a:rPr>
                <a:t>Palm</a:t>
              </a:r>
            </a:p>
          </p:txBody>
        </p:sp>
      </p:grpSp>
      <p:pic>
        <p:nvPicPr>
          <p:cNvPr id="13" name="Picture 12">
            <a:extLst>
              <a:ext uri="{FF2B5EF4-FFF2-40B4-BE49-F238E27FC236}">
                <a16:creationId xmlns:a16="http://schemas.microsoft.com/office/drawing/2014/main" id="{E272E6BC-E8B4-5143-8212-F544D69B17C8}"/>
              </a:ext>
            </a:extLst>
          </p:cNvPr>
          <p:cNvPicPr>
            <a:picLocks noChangeAspect="1"/>
          </p:cNvPicPr>
          <p:nvPr/>
        </p:nvPicPr>
        <p:blipFill>
          <a:blip r:embed="rId5"/>
          <a:stretch>
            <a:fillRect/>
          </a:stretch>
        </p:blipFill>
        <p:spPr>
          <a:xfrm>
            <a:off x="5739433" y="2839770"/>
            <a:ext cx="2374900" cy="3467100"/>
          </a:xfrm>
          <a:prstGeom prst="rect">
            <a:avLst/>
          </a:prstGeom>
        </p:spPr>
      </p:pic>
    </p:spTree>
    <p:extLst>
      <p:ext uri="{BB962C8B-B14F-4D97-AF65-F5344CB8AC3E}">
        <p14:creationId xmlns:p14="http://schemas.microsoft.com/office/powerpoint/2010/main" val="39471871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718794D-E80F-7B4F-8D6A-163AA15F1D32}"/>
              </a:ext>
            </a:extLst>
          </p:cNvPr>
          <p:cNvGrpSpPr/>
          <p:nvPr/>
        </p:nvGrpSpPr>
        <p:grpSpPr>
          <a:xfrm>
            <a:off x="206493" y="1485900"/>
            <a:ext cx="3564662" cy="3539734"/>
            <a:chOff x="168393" y="2189068"/>
            <a:chExt cx="3632200" cy="3606800"/>
          </a:xfrm>
        </p:grpSpPr>
        <p:pic>
          <p:nvPicPr>
            <p:cNvPr id="6" name="Picture 5">
              <a:extLst>
                <a:ext uri="{FF2B5EF4-FFF2-40B4-BE49-F238E27FC236}">
                  <a16:creationId xmlns:a16="http://schemas.microsoft.com/office/drawing/2014/main" id="{4423AC4E-C4B4-8D4B-8595-F179EC651393}"/>
                </a:ext>
              </a:extLst>
            </p:cNvPr>
            <p:cNvPicPr>
              <a:picLocks noChangeAspect="1"/>
            </p:cNvPicPr>
            <p:nvPr/>
          </p:nvPicPr>
          <p:blipFill>
            <a:blip r:embed="rId3"/>
            <a:stretch>
              <a:fillRect/>
            </a:stretch>
          </p:blipFill>
          <p:spPr>
            <a:xfrm>
              <a:off x="168393" y="2189068"/>
              <a:ext cx="3632200" cy="3606800"/>
            </a:xfrm>
            <a:prstGeom prst="rect">
              <a:avLst/>
            </a:prstGeom>
          </p:spPr>
        </p:pic>
        <p:sp>
          <p:nvSpPr>
            <p:cNvPr id="9" name="TextBox 8">
              <a:extLst>
                <a:ext uri="{FF2B5EF4-FFF2-40B4-BE49-F238E27FC236}">
                  <a16:creationId xmlns:a16="http://schemas.microsoft.com/office/drawing/2014/main" id="{0840FCA1-0F91-461C-B9A4-A717B4590C72}"/>
                </a:ext>
              </a:extLst>
            </p:cNvPr>
            <p:cNvSpPr txBox="1"/>
            <p:nvPr/>
          </p:nvSpPr>
          <p:spPr>
            <a:xfrm>
              <a:off x="1494687" y="4045744"/>
              <a:ext cx="521233" cy="215444"/>
            </a:xfrm>
            <a:prstGeom prst="rect">
              <a:avLst/>
            </a:prstGeom>
            <a:noFill/>
          </p:spPr>
          <p:txBody>
            <a:bodyPr wrap="none" lIns="0" tIns="0" rIns="0" bIns="0" rtlCol="0">
              <a:spAutoFit/>
            </a:bodyPr>
            <a:lstStyle/>
            <a:p>
              <a:pPr algn="ctr"/>
              <a:r>
                <a:rPr lang="en-US" sz="1400" dirty="0">
                  <a:effectLst>
                    <a:glow rad="152400">
                      <a:schemeClr val="bg1">
                        <a:alpha val="60000"/>
                      </a:schemeClr>
                    </a:glow>
                  </a:effectLst>
                  <a:latin typeface="Calibri" panose="020F0502020204030204" pitchFamily="34" charset="0"/>
                  <a:cs typeface="Calibri" panose="020F0502020204030204" pitchFamily="34" charset="0"/>
                </a:rPr>
                <a:t>Fingers</a:t>
              </a:r>
            </a:p>
          </p:txBody>
        </p:sp>
        <p:sp>
          <p:nvSpPr>
            <p:cNvPr id="10" name="TextBox 9">
              <a:extLst>
                <a:ext uri="{FF2B5EF4-FFF2-40B4-BE49-F238E27FC236}">
                  <a16:creationId xmlns:a16="http://schemas.microsoft.com/office/drawing/2014/main" id="{CA9B9E3B-F780-48E8-91BA-D6CA2E5F319D}"/>
                </a:ext>
              </a:extLst>
            </p:cNvPr>
            <p:cNvSpPr txBox="1"/>
            <p:nvPr/>
          </p:nvSpPr>
          <p:spPr>
            <a:xfrm>
              <a:off x="2907891" y="4081625"/>
              <a:ext cx="514564" cy="215444"/>
            </a:xfrm>
            <a:prstGeom prst="rect">
              <a:avLst/>
            </a:prstGeom>
            <a:noFill/>
          </p:spPr>
          <p:txBody>
            <a:bodyPr wrap="none" lIns="0" tIns="0" rIns="0" bIns="0" rtlCol="0">
              <a:spAutoFit/>
            </a:bodyPr>
            <a:lstStyle/>
            <a:p>
              <a:pPr algn="ctr"/>
              <a:r>
                <a:rPr lang="en-US" sz="1400" dirty="0">
                  <a:effectLst>
                    <a:glow rad="152400">
                      <a:schemeClr val="bg1">
                        <a:alpha val="60000"/>
                      </a:schemeClr>
                    </a:glow>
                  </a:effectLst>
                  <a:latin typeface="Calibri" panose="020F0502020204030204" pitchFamily="34" charset="0"/>
                  <a:cs typeface="Calibri" panose="020F0502020204030204" pitchFamily="34" charset="0"/>
                </a:rPr>
                <a:t>Thumb</a:t>
              </a:r>
            </a:p>
          </p:txBody>
        </p:sp>
        <p:sp>
          <p:nvSpPr>
            <p:cNvPr id="11" name="TextBox 10">
              <a:extLst>
                <a:ext uri="{FF2B5EF4-FFF2-40B4-BE49-F238E27FC236}">
                  <a16:creationId xmlns:a16="http://schemas.microsoft.com/office/drawing/2014/main" id="{3BD0CCAF-435A-49CD-8A9D-CD07AA56B2F4}"/>
                </a:ext>
              </a:extLst>
            </p:cNvPr>
            <p:cNvSpPr txBox="1"/>
            <p:nvPr/>
          </p:nvSpPr>
          <p:spPr>
            <a:xfrm>
              <a:off x="2308882" y="4991263"/>
              <a:ext cx="360035" cy="215444"/>
            </a:xfrm>
            <a:prstGeom prst="rect">
              <a:avLst/>
            </a:prstGeom>
            <a:noFill/>
          </p:spPr>
          <p:txBody>
            <a:bodyPr wrap="none" lIns="0" tIns="0" rIns="0" bIns="0" rtlCol="0">
              <a:spAutoFit/>
            </a:bodyPr>
            <a:lstStyle/>
            <a:p>
              <a:pPr algn="ctr"/>
              <a:r>
                <a:rPr lang="en-US" sz="1400" dirty="0">
                  <a:effectLst>
                    <a:glow rad="152400">
                      <a:schemeClr val="bg1">
                        <a:alpha val="60000"/>
                      </a:schemeClr>
                    </a:glow>
                  </a:effectLst>
                  <a:latin typeface="Calibri" panose="020F0502020204030204" pitchFamily="34" charset="0"/>
                  <a:cs typeface="Calibri" panose="020F0502020204030204" pitchFamily="34" charset="0"/>
                </a:rPr>
                <a:t>Palm</a:t>
              </a:r>
            </a:p>
          </p:txBody>
        </p:sp>
        <p:sp>
          <p:nvSpPr>
            <p:cNvPr id="14" name="TextBox 13">
              <a:extLst>
                <a:ext uri="{FF2B5EF4-FFF2-40B4-BE49-F238E27FC236}">
                  <a16:creationId xmlns:a16="http://schemas.microsoft.com/office/drawing/2014/main" id="{C90CA4B6-030B-4F3F-B96C-90AEDB9342CF}"/>
                </a:ext>
              </a:extLst>
            </p:cNvPr>
            <p:cNvSpPr txBox="1"/>
            <p:nvPr/>
          </p:nvSpPr>
          <p:spPr>
            <a:xfrm>
              <a:off x="2679912" y="3145632"/>
              <a:ext cx="351058" cy="215444"/>
            </a:xfrm>
            <a:prstGeom prst="rect">
              <a:avLst/>
            </a:prstGeom>
            <a:noFill/>
          </p:spPr>
          <p:txBody>
            <a:bodyPr wrap="none" lIns="0" tIns="0" rIns="0" bIns="0" rtlCol="0">
              <a:spAutoFit/>
            </a:bodyPr>
            <a:lstStyle/>
            <a:p>
              <a:pPr algn="ctr"/>
              <a:r>
                <a:rPr lang="en-US" sz="1400" dirty="0">
                  <a:effectLst>
                    <a:glow rad="152400">
                      <a:schemeClr val="bg1">
                        <a:alpha val="60000"/>
                      </a:schemeClr>
                    </a:glow>
                  </a:effectLst>
                  <a:latin typeface="Calibri" panose="020F0502020204030204" pitchFamily="34" charset="0"/>
                  <a:cs typeface="Calibri" panose="020F0502020204030204" pitchFamily="34" charset="0"/>
                </a:rPr>
                <a:t>nsp8</a:t>
              </a:r>
            </a:p>
          </p:txBody>
        </p:sp>
        <p:sp>
          <p:nvSpPr>
            <p:cNvPr id="64" name="TextBox 63">
              <a:extLst>
                <a:ext uri="{FF2B5EF4-FFF2-40B4-BE49-F238E27FC236}">
                  <a16:creationId xmlns:a16="http://schemas.microsoft.com/office/drawing/2014/main" id="{0F7BC3C5-2ABF-48E5-BBAF-E6B108AC1029}"/>
                </a:ext>
              </a:extLst>
            </p:cNvPr>
            <p:cNvSpPr txBox="1"/>
            <p:nvPr/>
          </p:nvSpPr>
          <p:spPr>
            <a:xfrm>
              <a:off x="2839456" y="2743201"/>
              <a:ext cx="351058" cy="215444"/>
            </a:xfrm>
            <a:prstGeom prst="rect">
              <a:avLst/>
            </a:prstGeom>
            <a:noFill/>
          </p:spPr>
          <p:txBody>
            <a:bodyPr wrap="none" lIns="0" tIns="0" rIns="0" bIns="0" rtlCol="0">
              <a:spAutoFit/>
            </a:bodyPr>
            <a:lstStyle/>
            <a:p>
              <a:pPr algn="ctr"/>
              <a:r>
                <a:rPr lang="en-US" sz="1400" dirty="0">
                  <a:effectLst>
                    <a:glow rad="152400">
                      <a:schemeClr val="bg1">
                        <a:alpha val="60000"/>
                      </a:schemeClr>
                    </a:glow>
                  </a:effectLst>
                  <a:latin typeface="Calibri" panose="020F0502020204030204" pitchFamily="34" charset="0"/>
                  <a:cs typeface="Calibri" panose="020F0502020204030204" pitchFamily="34" charset="0"/>
                </a:rPr>
                <a:t>nsp7</a:t>
              </a:r>
            </a:p>
          </p:txBody>
        </p:sp>
        <p:sp>
          <p:nvSpPr>
            <p:cNvPr id="65" name="TextBox 64">
              <a:extLst>
                <a:ext uri="{FF2B5EF4-FFF2-40B4-BE49-F238E27FC236}">
                  <a16:creationId xmlns:a16="http://schemas.microsoft.com/office/drawing/2014/main" id="{2B914A47-433B-45E6-A8CD-6F114733BF53}"/>
                </a:ext>
              </a:extLst>
            </p:cNvPr>
            <p:cNvSpPr txBox="1"/>
            <p:nvPr/>
          </p:nvSpPr>
          <p:spPr>
            <a:xfrm>
              <a:off x="2609715" y="2552442"/>
              <a:ext cx="228600" cy="228600"/>
            </a:xfrm>
            <a:prstGeom prst="ellipse">
              <a:avLst/>
            </a:prstGeom>
            <a:solidFill>
              <a:schemeClr val="bg1"/>
            </a:solidFill>
            <a:ln w="6350">
              <a:solidFill>
                <a:schemeClr val="tx1"/>
              </a:solidFill>
            </a:ln>
          </p:spPr>
          <p:txBody>
            <a:bodyPr wrap="none" lIns="0" tIns="0" rIns="0" bIns="0" rtlCol="0" anchor="ctr" anchorCtr="0">
              <a:noAutofit/>
            </a:bodyPr>
            <a:lstStyle/>
            <a:p>
              <a:pPr algn="ctr"/>
              <a:r>
                <a:rPr lang="en-US" sz="1200" b="1" dirty="0">
                  <a:latin typeface="Calibri" panose="020F0502020204030204" pitchFamily="34" charset="0"/>
                  <a:cs typeface="Calibri" panose="020F0502020204030204" pitchFamily="34" charset="0"/>
                </a:rPr>
                <a:t>A</a:t>
              </a:r>
            </a:p>
          </p:txBody>
        </p:sp>
        <p:sp>
          <p:nvSpPr>
            <p:cNvPr id="66" name="TextBox 65">
              <a:extLst>
                <a:ext uri="{FF2B5EF4-FFF2-40B4-BE49-F238E27FC236}">
                  <a16:creationId xmlns:a16="http://schemas.microsoft.com/office/drawing/2014/main" id="{C28E6901-1937-4AC4-9207-EF18B03A25E7}"/>
                </a:ext>
              </a:extLst>
            </p:cNvPr>
            <p:cNvSpPr txBox="1"/>
            <p:nvPr/>
          </p:nvSpPr>
          <p:spPr>
            <a:xfrm>
              <a:off x="2249025" y="4440355"/>
              <a:ext cx="228600" cy="228600"/>
            </a:xfrm>
            <a:prstGeom prst="ellipse">
              <a:avLst/>
            </a:prstGeom>
            <a:solidFill>
              <a:schemeClr val="bg1"/>
            </a:solidFill>
            <a:ln w="6350">
              <a:solidFill>
                <a:schemeClr val="tx1"/>
              </a:solidFill>
            </a:ln>
          </p:spPr>
          <p:txBody>
            <a:bodyPr wrap="none" lIns="0" tIns="0" rIns="0" bIns="0" rtlCol="0" anchor="ctr" anchorCtr="0">
              <a:noAutofit/>
            </a:bodyPr>
            <a:lstStyle/>
            <a:p>
              <a:pPr algn="ctr"/>
              <a:r>
                <a:rPr lang="en-US" sz="1200" b="1" dirty="0">
                  <a:latin typeface="Calibri" panose="020F0502020204030204" pitchFamily="34" charset="0"/>
                  <a:cs typeface="Calibri" panose="020F0502020204030204" pitchFamily="34" charset="0"/>
                </a:rPr>
                <a:t>B</a:t>
              </a:r>
            </a:p>
          </p:txBody>
        </p:sp>
      </p:grpSp>
      <p:sp>
        <p:nvSpPr>
          <p:cNvPr id="4" name="Title 3">
            <a:extLst>
              <a:ext uri="{FF2B5EF4-FFF2-40B4-BE49-F238E27FC236}">
                <a16:creationId xmlns:a16="http://schemas.microsoft.com/office/drawing/2014/main" id="{7C2ACF43-712D-9846-902B-96360CC63D60}"/>
              </a:ext>
            </a:extLst>
          </p:cNvPr>
          <p:cNvSpPr>
            <a:spLocks noGrp="1"/>
          </p:cNvSpPr>
          <p:nvPr>
            <p:ph type="title"/>
          </p:nvPr>
        </p:nvSpPr>
        <p:spPr/>
        <p:txBody>
          <a:bodyPr>
            <a:normAutofit fontScale="90000"/>
          </a:bodyPr>
          <a:lstStyle/>
          <a:p>
            <a:r>
              <a:rPr lang="en-US" sz="2800" dirty="0"/>
              <a:t>SARS-CoV-2 RNA-Dependent RNA Polymerase (RdRp) Complex: </a:t>
            </a:r>
            <a:br>
              <a:rPr lang="en-US" sz="2800" dirty="0"/>
            </a:br>
            <a:r>
              <a:rPr lang="en-US" sz="2800" dirty="0"/>
              <a:t>nsp7, nsp8, and nsp12</a:t>
            </a:r>
          </a:p>
        </p:txBody>
      </p:sp>
      <p:pic>
        <p:nvPicPr>
          <p:cNvPr id="3" name="Picture 2">
            <a:extLst>
              <a:ext uri="{FF2B5EF4-FFF2-40B4-BE49-F238E27FC236}">
                <a16:creationId xmlns:a16="http://schemas.microsoft.com/office/drawing/2014/main" id="{84C99BD7-317D-4B42-9159-21B0A3E9DB7D}"/>
              </a:ext>
            </a:extLst>
          </p:cNvPr>
          <p:cNvPicPr>
            <a:picLocks noChangeAspect="1"/>
          </p:cNvPicPr>
          <p:nvPr/>
        </p:nvPicPr>
        <p:blipFill>
          <a:blip r:embed="rId4"/>
          <a:srcRect/>
          <a:stretch/>
        </p:blipFill>
        <p:spPr>
          <a:xfrm>
            <a:off x="3800593" y="1421605"/>
            <a:ext cx="5115188" cy="1415899"/>
          </a:xfrm>
          <a:prstGeom prst="rect">
            <a:avLst/>
          </a:prstGeom>
        </p:spPr>
      </p:pic>
      <p:grpSp>
        <p:nvGrpSpPr>
          <p:cNvPr id="19" name="Group 18">
            <a:extLst>
              <a:ext uri="{FF2B5EF4-FFF2-40B4-BE49-F238E27FC236}">
                <a16:creationId xmlns:a16="http://schemas.microsoft.com/office/drawing/2014/main" id="{E60EDD67-CB34-5949-AF77-92D506B399BB}"/>
              </a:ext>
            </a:extLst>
          </p:cNvPr>
          <p:cNvGrpSpPr/>
          <p:nvPr/>
        </p:nvGrpSpPr>
        <p:grpSpPr>
          <a:xfrm>
            <a:off x="158644" y="5037436"/>
            <a:ext cx="8792997" cy="1633782"/>
            <a:chOff x="158644" y="5139036"/>
            <a:chExt cx="8792997" cy="1633782"/>
          </a:xfrm>
        </p:grpSpPr>
        <p:sp>
          <p:nvSpPr>
            <p:cNvPr id="74" name="TextBox 73">
              <a:extLst>
                <a:ext uri="{FF2B5EF4-FFF2-40B4-BE49-F238E27FC236}">
                  <a16:creationId xmlns:a16="http://schemas.microsoft.com/office/drawing/2014/main" id="{A9F4218E-EA3E-4E7E-BF61-DB444F286F1C}"/>
                </a:ext>
              </a:extLst>
            </p:cNvPr>
            <p:cNvSpPr txBox="1"/>
            <p:nvPr/>
          </p:nvSpPr>
          <p:spPr>
            <a:xfrm>
              <a:off x="158644" y="5363201"/>
              <a:ext cx="8792997" cy="1409617"/>
            </a:xfrm>
            <a:prstGeom prst="rect">
              <a:avLst/>
            </a:prstGeom>
            <a:noFill/>
          </p:spPr>
          <p:txBody>
            <a:bodyPr wrap="square" rtlCol="0">
              <a:spAutoFit/>
            </a:bodyPr>
            <a:lstStyle/>
            <a:p>
              <a:pPr marL="251460" indent="-251460">
                <a:lnSpc>
                  <a:spcPct val="90000"/>
                </a:lnSpc>
                <a:spcBef>
                  <a:spcPts val="400"/>
                </a:spcBef>
                <a:buFont typeface="+mj-lt"/>
                <a:buAutoNum type="alphaUcPeriod"/>
              </a:pPr>
              <a:r>
                <a:rPr lang="en-US" sz="1400" dirty="0">
                  <a:latin typeface="Calibri" panose="020F0502020204030204" pitchFamily="34" charset="0"/>
                  <a:cs typeface="Calibri" panose="020F0502020204030204" pitchFamily="34" charset="0"/>
                </a:rPr>
                <a:t>Cofactors nsp7 and nsp8 associate with nsp12 and are required for polymerase activity.</a:t>
              </a:r>
            </a:p>
            <a:p>
              <a:pPr marL="251460" indent="-251460">
                <a:lnSpc>
                  <a:spcPct val="90000"/>
                </a:lnSpc>
                <a:spcBef>
                  <a:spcPts val="400"/>
                </a:spcBef>
                <a:buFont typeface="+mj-lt"/>
                <a:buAutoNum type="alphaUcPeriod"/>
              </a:pPr>
              <a:r>
                <a:rPr lang="en-US" sz="1400" dirty="0">
                  <a:latin typeface="Calibri" panose="020F0502020204030204" pitchFamily="34" charset="0"/>
                  <a:cs typeface="Calibri" panose="020F0502020204030204" pitchFamily="34" charset="0"/>
                </a:rPr>
                <a:t>The active site (and nucleotide binding positions) of nsp12 is situated within the Palm subdomain of nsp12. </a:t>
              </a:r>
            </a:p>
            <a:p>
              <a:pPr marL="251460" indent="-251460">
                <a:lnSpc>
                  <a:spcPct val="90000"/>
                </a:lnSpc>
                <a:spcBef>
                  <a:spcPts val="400"/>
                </a:spcBef>
                <a:buFont typeface="+mj-lt"/>
                <a:buAutoNum type="alphaUcPeriod"/>
              </a:pPr>
              <a:r>
                <a:rPr lang="en-US" sz="1400" dirty="0">
                  <a:latin typeface="Calibri" panose="020F0502020204030204" pitchFamily="34" charset="0"/>
                  <a:cs typeface="Calibri" panose="020F0502020204030204" pitchFamily="34" charset="0"/>
                </a:rPr>
                <a:t>A </a:t>
              </a:r>
              <a:r>
                <a:rPr lang="en-US" sz="1400" dirty="0" err="1">
                  <a:latin typeface="Calibri" panose="020F0502020204030204" pitchFamily="34" charset="0"/>
                  <a:cs typeface="Calibri" panose="020F0502020204030204" pitchFamily="34" charset="0"/>
                </a:rPr>
                <a:t>nidovirus</a:t>
              </a:r>
              <a:r>
                <a:rPr lang="en-US" sz="1400" dirty="0">
                  <a:latin typeface="Calibri" panose="020F0502020204030204" pitchFamily="34" charset="0"/>
                  <a:cs typeface="Calibri" panose="020F0502020204030204" pitchFamily="34" charset="0"/>
                </a:rPr>
                <a:t>-unique N-terminal extension domain adopts a </a:t>
              </a:r>
              <a:r>
                <a:rPr lang="en-US" sz="1400" dirty="0" err="1">
                  <a:latin typeface="Calibri" panose="020F0502020204030204" pitchFamily="34" charset="0"/>
                  <a:cs typeface="Calibri" panose="020F0502020204030204" pitchFamily="34" charset="0"/>
                </a:rPr>
                <a:t>nidovirus</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RdRp</a:t>
              </a:r>
              <a:r>
                <a:rPr lang="en-US" sz="1400" dirty="0">
                  <a:latin typeface="Calibri" panose="020F0502020204030204" pitchFamily="34" charset="0"/>
                  <a:cs typeface="Calibri" panose="020F0502020204030204" pitchFamily="34" charset="0"/>
                </a:rPr>
                <a:t>-associated </a:t>
              </a:r>
              <a:r>
                <a:rPr lang="en-US" sz="1400" dirty="0" err="1">
                  <a:latin typeface="Calibri" panose="020F0502020204030204" pitchFamily="34" charset="0"/>
                  <a:cs typeface="Calibri" panose="020F0502020204030204" pitchFamily="34" charset="0"/>
                </a:rPr>
                <a:t>nucleotidyltransferase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NiRAN</a:t>
              </a:r>
              <a:r>
                <a:rPr lang="en-US" sz="1400" dirty="0">
                  <a:latin typeface="Calibri" panose="020F0502020204030204" pitchFamily="34" charset="0"/>
                  <a:cs typeface="Calibri" panose="020F0502020204030204" pitchFamily="34" charset="0"/>
                </a:rPr>
                <a:t>) architecture. An Interface domain connects the </a:t>
              </a:r>
              <a:r>
                <a:rPr lang="en-US" sz="1400" dirty="0" err="1">
                  <a:latin typeface="Calibri" panose="020F0502020204030204" pitchFamily="34" charset="0"/>
                  <a:cs typeface="Calibri" panose="020F0502020204030204" pitchFamily="34" charset="0"/>
                </a:rPr>
                <a:t>NiRAN</a:t>
              </a:r>
              <a:r>
                <a:rPr lang="en-US" sz="1400" dirty="0">
                  <a:latin typeface="Calibri" panose="020F0502020204030204" pitchFamily="34" charset="0"/>
                  <a:cs typeface="Calibri" panose="020F0502020204030204" pitchFamily="34" charset="0"/>
                </a:rPr>
                <a:t> and RdRp domains. </a:t>
              </a:r>
            </a:p>
            <a:p>
              <a:pPr marL="251460" indent="-251460">
                <a:lnSpc>
                  <a:spcPct val="90000"/>
                </a:lnSpc>
                <a:spcBef>
                  <a:spcPts val="400"/>
                </a:spcBef>
                <a:buFont typeface="+mj-lt"/>
                <a:buAutoNum type="alphaUcPeriod"/>
              </a:pPr>
              <a:r>
                <a:rPr lang="en-US" sz="1400" dirty="0">
                  <a:latin typeface="Calibri" panose="020F0502020204030204" pitchFamily="34" charset="0"/>
                  <a:cs typeface="Calibri" panose="020F0502020204030204" pitchFamily="34" charset="0"/>
                </a:rPr>
                <a:t>An N-terminal hairpin exists at the N terminus of nsp12 and inserts into the groove clamped by the </a:t>
              </a:r>
              <a:r>
                <a:rPr lang="en-US" sz="1400" dirty="0" err="1">
                  <a:latin typeface="Calibri" panose="020F0502020204030204" pitchFamily="34" charset="0"/>
                  <a:cs typeface="Calibri" panose="020F0502020204030204" pitchFamily="34" charset="0"/>
                </a:rPr>
                <a:t>NiRAN</a:t>
              </a:r>
              <a:r>
                <a:rPr lang="en-US" sz="1400" dirty="0">
                  <a:latin typeface="Calibri" panose="020F0502020204030204" pitchFamily="34" charset="0"/>
                  <a:cs typeface="Calibri" panose="020F0502020204030204" pitchFamily="34" charset="0"/>
                </a:rPr>
                <a:t> domain and Palm subdomain, thereby stabilizing the structure. </a:t>
              </a:r>
            </a:p>
          </p:txBody>
        </p:sp>
        <p:sp>
          <p:nvSpPr>
            <p:cNvPr id="78" name="TextBox 77">
              <a:extLst>
                <a:ext uri="{FF2B5EF4-FFF2-40B4-BE49-F238E27FC236}">
                  <a16:creationId xmlns:a16="http://schemas.microsoft.com/office/drawing/2014/main" id="{31F21232-7332-4438-A3D7-8F0033142A0A}"/>
                </a:ext>
              </a:extLst>
            </p:cNvPr>
            <p:cNvSpPr txBox="1"/>
            <p:nvPr/>
          </p:nvSpPr>
          <p:spPr>
            <a:xfrm>
              <a:off x="195014" y="5139036"/>
              <a:ext cx="2457192" cy="246221"/>
            </a:xfrm>
            <a:prstGeom prst="rect">
              <a:avLst/>
            </a:prstGeom>
            <a:noFill/>
          </p:spPr>
          <p:txBody>
            <a:bodyPr wrap="square" lIns="0" tIns="0" rIns="0" bIns="0" rtlCol="0">
              <a:spAutoFit/>
            </a:bodyPr>
            <a:lstStyle/>
            <a:p>
              <a:r>
                <a:rPr lang="en-US" sz="1600" b="1" dirty="0">
                  <a:latin typeface="Calibri" panose="020F0502020204030204" pitchFamily="34" charset="0"/>
                  <a:cs typeface="Calibri" panose="020F0502020204030204" pitchFamily="34" charset="0"/>
                </a:rPr>
                <a:t>Relevant Structural Features</a:t>
              </a:r>
            </a:p>
          </p:txBody>
        </p:sp>
      </p:grpSp>
      <p:grpSp>
        <p:nvGrpSpPr>
          <p:cNvPr id="18" name="Group 17">
            <a:extLst>
              <a:ext uri="{FF2B5EF4-FFF2-40B4-BE49-F238E27FC236}">
                <a16:creationId xmlns:a16="http://schemas.microsoft.com/office/drawing/2014/main" id="{781B0614-3911-5E4D-AF46-300776109EC2}"/>
              </a:ext>
            </a:extLst>
          </p:cNvPr>
          <p:cNvGrpSpPr/>
          <p:nvPr/>
        </p:nvGrpSpPr>
        <p:grpSpPr>
          <a:xfrm>
            <a:off x="4193171" y="3158608"/>
            <a:ext cx="4531520" cy="1734329"/>
            <a:chOff x="4193171" y="3158608"/>
            <a:chExt cx="4531520" cy="1734329"/>
          </a:xfrm>
        </p:grpSpPr>
        <p:pic>
          <p:nvPicPr>
            <p:cNvPr id="12" name="Picture 11">
              <a:extLst>
                <a:ext uri="{FF2B5EF4-FFF2-40B4-BE49-F238E27FC236}">
                  <a16:creationId xmlns:a16="http://schemas.microsoft.com/office/drawing/2014/main" id="{E507FC94-6B82-0F41-BF61-A1248B388CAB}"/>
                </a:ext>
              </a:extLst>
            </p:cNvPr>
            <p:cNvPicPr>
              <a:picLocks noChangeAspect="1"/>
            </p:cNvPicPr>
            <p:nvPr/>
          </p:nvPicPr>
          <p:blipFill>
            <a:blip r:embed="rId5"/>
            <a:stretch>
              <a:fillRect/>
            </a:stretch>
          </p:blipFill>
          <p:spPr>
            <a:xfrm>
              <a:off x="6629191" y="3197278"/>
              <a:ext cx="2095500" cy="1587500"/>
            </a:xfrm>
            <a:prstGeom prst="rect">
              <a:avLst/>
            </a:prstGeom>
          </p:spPr>
        </p:pic>
        <p:pic>
          <p:nvPicPr>
            <p:cNvPr id="17" name="Picture 16">
              <a:extLst>
                <a:ext uri="{FF2B5EF4-FFF2-40B4-BE49-F238E27FC236}">
                  <a16:creationId xmlns:a16="http://schemas.microsoft.com/office/drawing/2014/main" id="{2D6EB14F-6F19-DB4C-A7D4-47D9BF1CD86C}"/>
                </a:ext>
              </a:extLst>
            </p:cNvPr>
            <p:cNvPicPr>
              <a:picLocks noChangeAspect="1"/>
            </p:cNvPicPr>
            <p:nvPr/>
          </p:nvPicPr>
          <p:blipFill>
            <a:blip r:embed="rId6"/>
            <a:stretch>
              <a:fillRect/>
            </a:stretch>
          </p:blipFill>
          <p:spPr>
            <a:xfrm>
              <a:off x="4193171" y="3197278"/>
              <a:ext cx="2286000" cy="1574800"/>
            </a:xfrm>
            <a:prstGeom prst="rect">
              <a:avLst/>
            </a:prstGeom>
          </p:spPr>
        </p:pic>
        <p:sp>
          <p:nvSpPr>
            <p:cNvPr id="67" name="TextBox 66">
              <a:extLst>
                <a:ext uri="{FF2B5EF4-FFF2-40B4-BE49-F238E27FC236}">
                  <a16:creationId xmlns:a16="http://schemas.microsoft.com/office/drawing/2014/main" id="{67132D8D-9AFE-4C05-B735-ED73CFA2341C}"/>
                </a:ext>
              </a:extLst>
            </p:cNvPr>
            <p:cNvSpPr txBox="1"/>
            <p:nvPr/>
          </p:nvSpPr>
          <p:spPr>
            <a:xfrm>
              <a:off x="4934793" y="4412210"/>
              <a:ext cx="228600" cy="228600"/>
            </a:xfrm>
            <a:prstGeom prst="ellipse">
              <a:avLst/>
            </a:prstGeom>
            <a:solidFill>
              <a:schemeClr val="bg1"/>
            </a:solidFill>
            <a:ln w="6350">
              <a:solidFill>
                <a:schemeClr val="tx1"/>
              </a:solidFill>
            </a:ln>
          </p:spPr>
          <p:txBody>
            <a:bodyPr wrap="none" lIns="0" tIns="0" rIns="0" bIns="0" rtlCol="0" anchor="ctr" anchorCtr="0">
              <a:noAutofit/>
            </a:bodyPr>
            <a:lstStyle/>
            <a:p>
              <a:pPr algn="ctr"/>
              <a:r>
                <a:rPr lang="en-US" sz="1200" b="1" dirty="0">
                  <a:latin typeface="Calibri" panose="020F0502020204030204" pitchFamily="34" charset="0"/>
                  <a:cs typeface="Calibri" panose="020F0502020204030204" pitchFamily="34" charset="0"/>
                </a:rPr>
                <a:t>D</a:t>
              </a:r>
            </a:p>
          </p:txBody>
        </p:sp>
        <p:sp>
          <p:nvSpPr>
            <p:cNvPr id="69" name="TextBox 68">
              <a:extLst>
                <a:ext uri="{FF2B5EF4-FFF2-40B4-BE49-F238E27FC236}">
                  <a16:creationId xmlns:a16="http://schemas.microsoft.com/office/drawing/2014/main" id="{0E81C46F-F0EF-4FAC-8FE1-5D74FF14F2AB}"/>
                </a:ext>
              </a:extLst>
            </p:cNvPr>
            <p:cNvSpPr txBox="1"/>
            <p:nvPr/>
          </p:nvSpPr>
          <p:spPr>
            <a:xfrm>
              <a:off x="4685045" y="3756851"/>
              <a:ext cx="228600" cy="228600"/>
            </a:xfrm>
            <a:prstGeom prst="ellipse">
              <a:avLst/>
            </a:prstGeom>
            <a:solidFill>
              <a:schemeClr val="bg1"/>
            </a:solidFill>
            <a:ln w="6350">
              <a:solidFill>
                <a:schemeClr val="tx1"/>
              </a:solidFill>
            </a:ln>
          </p:spPr>
          <p:txBody>
            <a:bodyPr wrap="none" lIns="0" tIns="0" rIns="0" bIns="0" rtlCol="0" anchor="ctr" anchorCtr="0">
              <a:noAutofit/>
            </a:bodyPr>
            <a:lstStyle/>
            <a:p>
              <a:pPr algn="ctr"/>
              <a:r>
                <a:rPr lang="en-US" sz="1200" b="1" dirty="0">
                  <a:latin typeface="Calibri" panose="020F0502020204030204" pitchFamily="34" charset="0"/>
                  <a:cs typeface="Calibri" panose="020F0502020204030204" pitchFamily="34" charset="0"/>
                </a:rPr>
                <a:t>C</a:t>
              </a:r>
            </a:p>
          </p:txBody>
        </p:sp>
        <p:sp>
          <p:nvSpPr>
            <p:cNvPr id="70" name="TextBox 69">
              <a:extLst>
                <a:ext uri="{FF2B5EF4-FFF2-40B4-BE49-F238E27FC236}">
                  <a16:creationId xmlns:a16="http://schemas.microsoft.com/office/drawing/2014/main" id="{40276D9E-F823-4C23-BB8F-2B9847609835}"/>
                </a:ext>
              </a:extLst>
            </p:cNvPr>
            <p:cNvSpPr txBox="1"/>
            <p:nvPr/>
          </p:nvSpPr>
          <p:spPr>
            <a:xfrm>
              <a:off x="8069048" y="4664337"/>
              <a:ext cx="228600" cy="228600"/>
            </a:xfrm>
            <a:prstGeom prst="ellipse">
              <a:avLst/>
            </a:prstGeom>
            <a:solidFill>
              <a:schemeClr val="bg1"/>
            </a:solidFill>
            <a:ln w="6350">
              <a:solidFill>
                <a:schemeClr val="tx1"/>
              </a:solidFill>
            </a:ln>
          </p:spPr>
          <p:txBody>
            <a:bodyPr wrap="none" lIns="0" tIns="0" rIns="0" bIns="0" rtlCol="0" anchor="ctr" anchorCtr="0">
              <a:noAutofit/>
            </a:bodyPr>
            <a:lstStyle/>
            <a:p>
              <a:pPr algn="ctr"/>
              <a:r>
                <a:rPr lang="en-US" sz="1200" b="1" dirty="0">
                  <a:latin typeface="Calibri" panose="020F0502020204030204" pitchFamily="34" charset="0"/>
                  <a:cs typeface="Calibri" panose="020F0502020204030204" pitchFamily="34" charset="0"/>
                </a:rPr>
                <a:t>A</a:t>
              </a:r>
            </a:p>
          </p:txBody>
        </p:sp>
        <p:sp>
          <p:nvSpPr>
            <p:cNvPr id="71" name="TextBox 70">
              <a:extLst>
                <a:ext uri="{FF2B5EF4-FFF2-40B4-BE49-F238E27FC236}">
                  <a16:creationId xmlns:a16="http://schemas.microsoft.com/office/drawing/2014/main" id="{CE3E6DC1-005D-455E-95CB-726989D7F3BE}"/>
                </a:ext>
              </a:extLst>
            </p:cNvPr>
            <p:cNvSpPr txBox="1"/>
            <p:nvPr/>
          </p:nvSpPr>
          <p:spPr>
            <a:xfrm>
              <a:off x="6853704" y="3810480"/>
              <a:ext cx="228600" cy="228600"/>
            </a:xfrm>
            <a:prstGeom prst="ellipse">
              <a:avLst/>
            </a:prstGeom>
            <a:solidFill>
              <a:schemeClr val="bg1"/>
            </a:solidFill>
            <a:ln w="6350">
              <a:solidFill>
                <a:schemeClr val="tx1"/>
              </a:solidFill>
            </a:ln>
          </p:spPr>
          <p:txBody>
            <a:bodyPr wrap="none" lIns="0" tIns="0" rIns="0" bIns="0" rtlCol="0" anchor="ctr" anchorCtr="0">
              <a:noAutofit/>
            </a:bodyPr>
            <a:lstStyle/>
            <a:p>
              <a:pPr algn="ctr"/>
              <a:r>
                <a:rPr lang="en-US" sz="1200" b="1" dirty="0">
                  <a:latin typeface="Calibri" panose="020F0502020204030204" pitchFamily="34" charset="0"/>
                  <a:cs typeface="Calibri" panose="020F0502020204030204" pitchFamily="34" charset="0"/>
                </a:rPr>
                <a:t>C</a:t>
              </a:r>
            </a:p>
          </p:txBody>
        </p:sp>
        <p:sp>
          <p:nvSpPr>
            <p:cNvPr id="72" name="TextBox 71">
              <a:extLst>
                <a:ext uri="{FF2B5EF4-FFF2-40B4-BE49-F238E27FC236}">
                  <a16:creationId xmlns:a16="http://schemas.microsoft.com/office/drawing/2014/main" id="{4B182ADD-470C-4785-BADE-A3241C807147}"/>
                </a:ext>
              </a:extLst>
            </p:cNvPr>
            <p:cNvSpPr txBox="1"/>
            <p:nvPr/>
          </p:nvSpPr>
          <p:spPr>
            <a:xfrm>
              <a:off x="7187500" y="3565696"/>
              <a:ext cx="228600" cy="228600"/>
            </a:xfrm>
            <a:prstGeom prst="ellipse">
              <a:avLst/>
            </a:prstGeom>
            <a:solidFill>
              <a:schemeClr val="bg1"/>
            </a:solidFill>
            <a:ln w="6350">
              <a:solidFill>
                <a:schemeClr val="tx1"/>
              </a:solidFill>
            </a:ln>
          </p:spPr>
          <p:txBody>
            <a:bodyPr wrap="none" lIns="0" tIns="0" rIns="0" bIns="0" rtlCol="0" anchor="ctr" anchorCtr="0">
              <a:noAutofit/>
            </a:bodyPr>
            <a:lstStyle/>
            <a:p>
              <a:pPr algn="ctr"/>
              <a:r>
                <a:rPr lang="en-US" sz="1200" b="1" dirty="0">
                  <a:latin typeface="Calibri" panose="020F0502020204030204" pitchFamily="34" charset="0"/>
                  <a:cs typeface="Calibri" panose="020F0502020204030204" pitchFamily="34" charset="0"/>
                </a:rPr>
                <a:t>D</a:t>
              </a:r>
            </a:p>
          </p:txBody>
        </p:sp>
        <p:sp>
          <p:nvSpPr>
            <p:cNvPr id="32" name="TextBox 31">
              <a:extLst>
                <a:ext uri="{FF2B5EF4-FFF2-40B4-BE49-F238E27FC236}">
                  <a16:creationId xmlns:a16="http://schemas.microsoft.com/office/drawing/2014/main" id="{D6C11085-9565-F848-88C2-A77B2DD013F4}"/>
                </a:ext>
              </a:extLst>
            </p:cNvPr>
            <p:cNvSpPr txBox="1"/>
            <p:nvPr/>
          </p:nvSpPr>
          <p:spPr>
            <a:xfrm>
              <a:off x="5912154" y="3158608"/>
              <a:ext cx="228600" cy="228600"/>
            </a:xfrm>
            <a:prstGeom prst="ellipse">
              <a:avLst/>
            </a:prstGeom>
            <a:solidFill>
              <a:schemeClr val="bg1"/>
            </a:solidFill>
            <a:ln w="6350">
              <a:solidFill>
                <a:schemeClr val="tx1"/>
              </a:solidFill>
            </a:ln>
          </p:spPr>
          <p:txBody>
            <a:bodyPr wrap="none" lIns="0" tIns="0" rIns="0" bIns="0" rtlCol="0" anchor="ctr" anchorCtr="0">
              <a:noAutofit/>
            </a:bodyPr>
            <a:lstStyle/>
            <a:p>
              <a:pPr algn="ctr"/>
              <a:r>
                <a:rPr lang="en-US" sz="1200" b="1" dirty="0">
                  <a:latin typeface="Calibri" panose="020F0502020204030204" pitchFamily="34" charset="0"/>
                  <a:cs typeface="Calibri" panose="020F0502020204030204" pitchFamily="34" charset="0"/>
                </a:rPr>
                <a:t>A</a:t>
              </a:r>
            </a:p>
          </p:txBody>
        </p:sp>
      </p:grpSp>
    </p:spTree>
    <p:extLst>
      <p:ext uri="{BB962C8B-B14F-4D97-AF65-F5344CB8AC3E}">
        <p14:creationId xmlns:p14="http://schemas.microsoft.com/office/powerpoint/2010/main" val="4276660320"/>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465F0-732F-4837-ACA2-25FDCCB3A880}"/>
              </a:ext>
            </a:extLst>
          </p:cNvPr>
          <p:cNvSpPr>
            <a:spLocks noGrp="1"/>
          </p:cNvSpPr>
          <p:nvPr>
            <p:ph type="title"/>
          </p:nvPr>
        </p:nvSpPr>
        <p:spPr/>
        <p:txBody>
          <a:bodyPr>
            <a:normAutofit fontScale="90000"/>
          </a:bodyPr>
          <a:lstStyle/>
          <a:p>
            <a:r>
              <a:rPr lang="en-US" sz="2800" dirty="0"/>
              <a:t>SARS-CoV-2 RNA-Dependent RNA Polymerase (RdRp) Complex: </a:t>
            </a:r>
            <a:br>
              <a:rPr lang="en-US" sz="2800" dirty="0"/>
            </a:br>
            <a:r>
              <a:rPr lang="en-US" sz="2800" dirty="0"/>
              <a:t>nsp7, nsp8, and nsp12</a:t>
            </a:r>
          </a:p>
        </p:txBody>
      </p:sp>
      <p:pic>
        <p:nvPicPr>
          <p:cNvPr id="21" name="Picture 20">
            <a:extLst>
              <a:ext uri="{FF2B5EF4-FFF2-40B4-BE49-F238E27FC236}">
                <a16:creationId xmlns:a16="http://schemas.microsoft.com/office/drawing/2014/main" id="{BAEFAED2-53B7-40B7-84E5-91AF532E9A2C}"/>
              </a:ext>
            </a:extLst>
          </p:cNvPr>
          <p:cNvPicPr>
            <a:picLocks noChangeAspect="1"/>
          </p:cNvPicPr>
          <p:nvPr/>
        </p:nvPicPr>
        <p:blipFill>
          <a:blip r:embed="rId2"/>
          <a:srcRect/>
          <a:stretch/>
        </p:blipFill>
        <p:spPr>
          <a:xfrm>
            <a:off x="1178931" y="1345176"/>
            <a:ext cx="6773682" cy="1874975"/>
          </a:xfrm>
          <a:prstGeom prst="rect">
            <a:avLst/>
          </a:prstGeom>
        </p:spPr>
      </p:pic>
      <p:grpSp>
        <p:nvGrpSpPr>
          <p:cNvPr id="22" name="Group 21">
            <a:extLst>
              <a:ext uri="{FF2B5EF4-FFF2-40B4-BE49-F238E27FC236}">
                <a16:creationId xmlns:a16="http://schemas.microsoft.com/office/drawing/2014/main" id="{81FB4E69-E949-854C-9042-1213702597F1}"/>
              </a:ext>
            </a:extLst>
          </p:cNvPr>
          <p:cNvGrpSpPr/>
          <p:nvPr/>
        </p:nvGrpSpPr>
        <p:grpSpPr>
          <a:xfrm>
            <a:off x="127527" y="3054989"/>
            <a:ext cx="3632200" cy="3606800"/>
            <a:chOff x="168393" y="2189068"/>
            <a:chExt cx="3632200" cy="3606800"/>
          </a:xfrm>
        </p:grpSpPr>
        <p:pic>
          <p:nvPicPr>
            <p:cNvPr id="23" name="Picture 22">
              <a:extLst>
                <a:ext uri="{FF2B5EF4-FFF2-40B4-BE49-F238E27FC236}">
                  <a16:creationId xmlns:a16="http://schemas.microsoft.com/office/drawing/2014/main" id="{682161F2-86B3-B149-97EC-E1F2A0D696EE}"/>
                </a:ext>
              </a:extLst>
            </p:cNvPr>
            <p:cNvPicPr>
              <a:picLocks noChangeAspect="1"/>
            </p:cNvPicPr>
            <p:nvPr/>
          </p:nvPicPr>
          <p:blipFill>
            <a:blip r:embed="rId3"/>
            <a:stretch>
              <a:fillRect/>
            </a:stretch>
          </p:blipFill>
          <p:spPr>
            <a:xfrm>
              <a:off x="168393" y="2189068"/>
              <a:ext cx="3632200" cy="3606800"/>
            </a:xfrm>
            <a:prstGeom prst="rect">
              <a:avLst/>
            </a:prstGeom>
          </p:spPr>
        </p:pic>
        <p:sp>
          <p:nvSpPr>
            <p:cNvPr id="24" name="TextBox 23">
              <a:extLst>
                <a:ext uri="{FF2B5EF4-FFF2-40B4-BE49-F238E27FC236}">
                  <a16:creationId xmlns:a16="http://schemas.microsoft.com/office/drawing/2014/main" id="{6D90C7F3-91F9-E44F-9B66-6939B48272F4}"/>
                </a:ext>
              </a:extLst>
            </p:cNvPr>
            <p:cNvSpPr txBox="1"/>
            <p:nvPr/>
          </p:nvSpPr>
          <p:spPr>
            <a:xfrm>
              <a:off x="1494687" y="4045744"/>
              <a:ext cx="521233" cy="215444"/>
            </a:xfrm>
            <a:prstGeom prst="rect">
              <a:avLst/>
            </a:prstGeom>
            <a:noFill/>
          </p:spPr>
          <p:txBody>
            <a:bodyPr wrap="none" lIns="0" tIns="0" rIns="0" bIns="0" rtlCol="0">
              <a:spAutoFit/>
            </a:bodyPr>
            <a:lstStyle/>
            <a:p>
              <a:pPr algn="ctr"/>
              <a:r>
                <a:rPr lang="en-US" sz="1400" dirty="0">
                  <a:effectLst>
                    <a:glow rad="152400">
                      <a:schemeClr val="bg1">
                        <a:alpha val="60000"/>
                      </a:schemeClr>
                    </a:glow>
                  </a:effectLst>
                  <a:latin typeface="Calibri" panose="020F0502020204030204" pitchFamily="34" charset="0"/>
                  <a:cs typeface="Calibri" panose="020F0502020204030204" pitchFamily="34" charset="0"/>
                </a:rPr>
                <a:t>Fingers</a:t>
              </a:r>
            </a:p>
          </p:txBody>
        </p:sp>
        <p:sp>
          <p:nvSpPr>
            <p:cNvPr id="25" name="TextBox 24">
              <a:extLst>
                <a:ext uri="{FF2B5EF4-FFF2-40B4-BE49-F238E27FC236}">
                  <a16:creationId xmlns:a16="http://schemas.microsoft.com/office/drawing/2014/main" id="{1A7EFDD9-12C9-F645-9CD4-F4F0B8B28E6E}"/>
                </a:ext>
              </a:extLst>
            </p:cNvPr>
            <p:cNvSpPr txBox="1"/>
            <p:nvPr/>
          </p:nvSpPr>
          <p:spPr>
            <a:xfrm>
              <a:off x="2907891" y="4081625"/>
              <a:ext cx="514564" cy="215444"/>
            </a:xfrm>
            <a:prstGeom prst="rect">
              <a:avLst/>
            </a:prstGeom>
            <a:noFill/>
          </p:spPr>
          <p:txBody>
            <a:bodyPr wrap="none" lIns="0" tIns="0" rIns="0" bIns="0" rtlCol="0">
              <a:spAutoFit/>
            </a:bodyPr>
            <a:lstStyle/>
            <a:p>
              <a:pPr algn="ctr"/>
              <a:r>
                <a:rPr lang="en-US" sz="1400" dirty="0">
                  <a:effectLst>
                    <a:glow rad="152400">
                      <a:schemeClr val="bg1">
                        <a:alpha val="60000"/>
                      </a:schemeClr>
                    </a:glow>
                  </a:effectLst>
                  <a:latin typeface="Calibri" panose="020F0502020204030204" pitchFamily="34" charset="0"/>
                  <a:cs typeface="Calibri" panose="020F0502020204030204" pitchFamily="34" charset="0"/>
                </a:rPr>
                <a:t>Thumb</a:t>
              </a:r>
            </a:p>
          </p:txBody>
        </p:sp>
        <p:sp>
          <p:nvSpPr>
            <p:cNvPr id="26" name="TextBox 25">
              <a:extLst>
                <a:ext uri="{FF2B5EF4-FFF2-40B4-BE49-F238E27FC236}">
                  <a16:creationId xmlns:a16="http://schemas.microsoft.com/office/drawing/2014/main" id="{4F9E8BB4-D96D-F146-967F-22B4EB9BD1D1}"/>
                </a:ext>
              </a:extLst>
            </p:cNvPr>
            <p:cNvSpPr txBox="1"/>
            <p:nvPr/>
          </p:nvSpPr>
          <p:spPr>
            <a:xfrm>
              <a:off x="2308882" y="4991263"/>
              <a:ext cx="360035" cy="215444"/>
            </a:xfrm>
            <a:prstGeom prst="rect">
              <a:avLst/>
            </a:prstGeom>
            <a:noFill/>
          </p:spPr>
          <p:txBody>
            <a:bodyPr wrap="none" lIns="0" tIns="0" rIns="0" bIns="0" rtlCol="0">
              <a:spAutoFit/>
            </a:bodyPr>
            <a:lstStyle/>
            <a:p>
              <a:pPr algn="ctr"/>
              <a:r>
                <a:rPr lang="en-US" sz="1400" dirty="0">
                  <a:effectLst>
                    <a:glow rad="152400">
                      <a:schemeClr val="bg1">
                        <a:alpha val="60000"/>
                      </a:schemeClr>
                    </a:glow>
                  </a:effectLst>
                  <a:latin typeface="Calibri" panose="020F0502020204030204" pitchFamily="34" charset="0"/>
                  <a:cs typeface="Calibri" panose="020F0502020204030204" pitchFamily="34" charset="0"/>
                </a:rPr>
                <a:t>Palm</a:t>
              </a:r>
            </a:p>
          </p:txBody>
        </p:sp>
        <p:sp>
          <p:nvSpPr>
            <p:cNvPr id="27" name="TextBox 26">
              <a:extLst>
                <a:ext uri="{FF2B5EF4-FFF2-40B4-BE49-F238E27FC236}">
                  <a16:creationId xmlns:a16="http://schemas.microsoft.com/office/drawing/2014/main" id="{A064E1F2-B34E-1B4D-AF51-860445401AE8}"/>
                </a:ext>
              </a:extLst>
            </p:cNvPr>
            <p:cNvSpPr txBox="1"/>
            <p:nvPr/>
          </p:nvSpPr>
          <p:spPr>
            <a:xfrm>
              <a:off x="2679912" y="3145632"/>
              <a:ext cx="351058" cy="215444"/>
            </a:xfrm>
            <a:prstGeom prst="rect">
              <a:avLst/>
            </a:prstGeom>
            <a:noFill/>
          </p:spPr>
          <p:txBody>
            <a:bodyPr wrap="none" lIns="0" tIns="0" rIns="0" bIns="0" rtlCol="0">
              <a:spAutoFit/>
            </a:bodyPr>
            <a:lstStyle/>
            <a:p>
              <a:pPr algn="ctr"/>
              <a:r>
                <a:rPr lang="en-US" sz="1400" dirty="0">
                  <a:effectLst>
                    <a:glow rad="152400">
                      <a:schemeClr val="bg1">
                        <a:alpha val="60000"/>
                      </a:schemeClr>
                    </a:glow>
                  </a:effectLst>
                  <a:latin typeface="Calibri" panose="020F0502020204030204" pitchFamily="34" charset="0"/>
                  <a:cs typeface="Calibri" panose="020F0502020204030204" pitchFamily="34" charset="0"/>
                </a:rPr>
                <a:t>nsp8</a:t>
              </a:r>
            </a:p>
          </p:txBody>
        </p:sp>
        <p:sp>
          <p:nvSpPr>
            <p:cNvPr id="28" name="TextBox 27">
              <a:extLst>
                <a:ext uri="{FF2B5EF4-FFF2-40B4-BE49-F238E27FC236}">
                  <a16:creationId xmlns:a16="http://schemas.microsoft.com/office/drawing/2014/main" id="{C340CF30-788C-2E49-AEED-DE6F5A4ED48A}"/>
                </a:ext>
              </a:extLst>
            </p:cNvPr>
            <p:cNvSpPr txBox="1"/>
            <p:nvPr/>
          </p:nvSpPr>
          <p:spPr>
            <a:xfrm>
              <a:off x="2839456" y="2743201"/>
              <a:ext cx="351058" cy="215444"/>
            </a:xfrm>
            <a:prstGeom prst="rect">
              <a:avLst/>
            </a:prstGeom>
            <a:noFill/>
          </p:spPr>
          <p:txBody>
            <a:bodyPr wrap="none" lIns="0" tIns="0" rIns="0" bIns="0" rtlCol="0">
              <a:spAutoFit/>
            </a:bodyPr>
            <a:lstStyle/>
            <a:p>
              <a:pPr algn="ctr"/>
              <a:r>
                <a:rPr lang="en-US" sz="1400" dirty="0">
                  <a:effectLst>
                    <a:glow rad="152400">
                      <a:schemeClr val="bg1">
                        <a:alpha val="60000"/>
                      </a:schemeClr>
                    </a:glow>
                  </a:effectLst>
                  <a:latin typeface="Calibri" panose="020F0502020204030204" pitchFamily="34" charset="0"/>
                  <a:cs typeface="Calibri" panose="020F0502020204030204" pitchFamily="34" charset="0"/>
                </a:rPr>
                <a:t>nsp7</a:t>
              </a:r>
            </a:p>
          </p:txBody>
        </p:sp>
        <p:sp>
          <p:nvSpPr>
            <p:cNvPr id="29" name="TextBox 28">
              <a:extLst>
                <a:ext uri="{FF2B5EF4-FFF2-40B4-BE49-F238E27FC236}">
                  <a16:creationId xmlns:a16="http://schemas.microsoft.com/office/drawing/2014/main" id="{8CF658E5-766B-2B41-905F-B9CDF2DD0157}"/>
                </a:ext>
              </a:extLst>
            </p:cNvPr>
            <p:cNvSpPr txBox="1"/>
            <p:nvPr/>
          </p:nvSpPr>
          <p:spPr>
            <a:xfrm>
              <a:off x="2609715" y="2552442"/>
              <a:ext cx="256032" cy="256032"/>
            </a:xfrm>
            <a:prstGeom prst="ellipse">
              <a:avLst/>
            </a:prstGeom>
            <a:solidFill>
              <a:schemeClr val="bg1"/>
            </a:solidFill>
            <a:ln w="6350">
              <a:solidFill>
                <a:schemeClr val="tx1"/>
              </a:solidFill>
            </a:ln>
          </p:spPr>
          <p:txBody>
            <a:bodyPr wrap="none" lIns="0" tIns="0" rIns="0" bIns="0" rtlCol="0" anchor="ctr" anchorCtr="0">
              <a:noAutofit/>
            </a:bodyPr>
            <a:lstStyle/>
            <a:p>
              <a:pPr algn="ctr"/>
              <a:r>
                <a:rPr lang="en-US" sz="1200" b="1" dirty="0">
                  <a:latin typeface="Calibri" panose="020F0502020204030204" pitchFamily="34" charset="0"/>
                  <a:cs typeface="Calibri" panose="020F0502020204030204" pitchFamily="34" charset="0"/>
                </a:rPr>
                <a:t>A</a:t>
              </a:r>
            </a:p>
          </p:txBody>
        </p:sp>
        <p:sp>
          <p:nvSpPr>
            <p:cNvPr id="30" name="TextBox 29">
              <a:extLst>
                <a:ext uri="{FF2B5EF4-FFF2-40B4-BE49-F238E27FC236}">
                  <a16:creationId xmlns:a16="http://schemas.microsoft.com/office/drawing/2014/main" id="{14DA0CF9-6247-B34A-A0C6-8B34EC023DB8}"/>
                </a:ext>
              </a:extLst>
            </p:cNvPr>
            <p:cNvSpPr txBox="1"/>
            <p:nvPr/>
          </p:nvSpPr>
          <p:spPr>
            <a:xfrm>
              <a:off x="2249025" y="4440355"/>
              <a:ext cx="256032" cy="256032"/>
            </a:xfrm>
            <a:prstGeom prst="ellipse">
              <a:avLst/>
            </a:prstGeom>
            <a:solidFill>
              <a:schemeClr val="bg1"/>
            </a:solidFill>
            <a:ln w="6350">
              <a:solidFill>
                <a:schemeClr val="tx1"/>
              </a:solidFill>
            </a:ln>
          </p:spPr>
          <p:txBody>
            <a:bodyPr wrap="none" lIns="0" tIns="0" rIns="0" bIns="0" rtlCol="0" anchor="ctr" anchorCtr="0">
              <a:noAutofit/>
            </a:bodyPr>
            <a:lstStyle/>
            <a:p>
              <a:pPr algn="ctr"/>
              <a:r>
                <a:rPr lang="en-US" sz="1200" b="1" dirty="0">
                  <a:latin typeface="Calibri" panose="020F0502020204030204" pitchFamily="34" charset="0"/>
                  <a:cs typeface="Calibri" panose="020F0502020204030204" pitchFamily="34" charset="0"/>
                </a:rPr>
                <a:t>B</a:t>
              </a:r>
            </a:p>
          </p:txBody>
        </p:sp>
      </p:grpSp>
      <p:grpSp>
        <p:nvGrpSpPr>
          <p:cNvPr id="31" name="Group 30">
            <a:extLst>
              <a:ext uri="{FF2B5EF4-FFF2-40B4-BE49-F238E27FC236}">
                <a16:creationId xmlns:a16="http://schemas.microsoft.com/office/drawing/2014/main" id="{9D28212F-6484-F445-97B0-D95F08A642D2}"/>
              </a:ext>
            </a:extLst>
          </p:cNvPr>
          <p:cNvGrpSpPr/>
          <p:nvPr/>
        </p:nvGrpSpPr>
        <p:grpSpPr>
          <a:xfrm>
            <a:off x="3879370" y="3593497"/>
            <a:ext cx="5113982" cy="1957252"/>
            <a:chOff x="4193171" y="3158608"/>
            <a:chExt cx="4531520" cy="1734329"/>
          </a:xfrm>
        </p:grpSpPr>
        <p:pic>
          <p:nvPicPr>
            <p:cNvPr id="32" name="Picture 31">
              <a:extLst>
                <a:ext uri="{FF2B5EF4-FFF2-40B4-BE49-F238E27FC236}">
                  <a16:creationId xmlns:a16="http://schemas.microsoft.com/office/drawing/2014/main" id="{D0C85D80-C8E9-C946-B0E2-C509AFD71E92}"/>
                </a:ext>
              </a:extLst>
            </p:cNvPr>
            <p:cNvPicPr>
              <a:picLocks noChangeAspect="1"/>
            </p:cNvPicPr>
            <p:nvPr/>
          </p:nvPicPr>
          <p:blipFill>
            <a:blip r:embed="rId4"/>
            <a:stretch>
              <a:fillRect/>
            </a:stretch>
          </p:blipFill>
          <p:spPr>
            <a:xfrm>
              <a:off x="6629191" y="3197278"/>
              <a:ext cx="2095500" cy="1587500"/>
            </a:xfrm>
            <a:prstGeom prst="rect">
              <a:avLst/>
            </a:prstGeom>
          </p:spPr>
        </p:pic>
        <p:pic>
          <p:nvPicPr>
            <p:cNvPr id="33" name="Picture 32">
              <a:extLst>
                <a:ext uri="{FF2B5EF4-FFF2-40B4-BE49-F238E27FC236}">
                  <a16:creationId xmlns:a16="http://schemas.microsoft.com/office/drawing/2014/main" id="{00C9411E-A0FA-5145-8B4E-038AA3255A35}"/>
                </a:ext>
              </a:extLst>
            </p:cNvPr>
            <p:cNvPicPr>
              <a:picLocks noChangeAspect="1"/>
            </p:cNvPicPr>
            <p:nvPr/>
          </p:nvPicPr>
          <p:blipFill>
            <a:blip r:embed="rId5"/>
            <a:stretch>
              <a:fillRect/>
            </a:stretch>
          </p:blipFill>
          <p:spPr>
            <a:xfrm>
              <a:off x="4193171" y="3197278"/>
              <a:ext cx="2286000" cy="1574800"/>
            </a:xfrm>
            <a:prstGeom prst="rect">
              <a:avLst/>
            </a:prstGeom>
          </p:spPr>
        </p:pic>
        <p:sp>
          <p:nvSpPr>
            <p:cNvPr id="34" name="TextBox 33">
              <a:extLst>
                <a:ext uri="{FF2B5EF4-FFF2-40B4-BE49-F238E27FC236}">
                  <a16:creationId xmlns:a16="http://schemas.microsoft.com/office/drawing/2014/main" id="{6DCC84B4-DA53-6C48-AA6C-1FE3A087B797}"/>
                </a:ext>
              </a:extLst>
            </p:cNvPr>
            <p:cNvSpPr txBox="1"/>
            <p:nvPr/>
          </p:nvSpPr>
          <p:spPr>
            <a:xfrm>
              <a:off x="4934793" y="4412210"/>
              <a:ext cx="228600" cy="228600"/>
            </a:xfrm>
            <a:prstGeom prst="ellipse">
              <a:avLst/>
            </a:prstGeom>
            <a:solidFill>
              <a:schemeClr val="bg1"/>
            </a:solidFill>
            <a:ln w="6350">
              <a:solidFill>
                <a:schemeClr val="tx1"/>
              </a:solidFill>
            </a:ln>
          </p:spPr>
          <p:txBody>
            <a:bodyPr wrap="none" lIns="0" tIns="0" rIns="0" bIns="0" rtlCol="0" anchor="ctr" anchorCtr="0">
              <a:noAutofit/>
            </a:bodyPr>
            <a:lstStyle/>
            <a:p>
              <a:pPr algn="ctr"/>
              <a:r>
                <a:rPr lang="en-US" sz="1200" b="1" dirty="0">
                  <a:latin typeface="Calibri" panose="020F0502020204030204" pitchFamily="34" charset="0"/>
                  <a:cs typeface="Calibri" panose="020F0502020204030204" pitchFamily="34" charset="0"/>
                </a:rPr>
                <a:t>D</a:t>
              </a:r>
            </a:p>
          </p:txBody>
        </p:sp>
        <p:sp>
          <p:nvSpPr>
            <p:cNvPr id="35" name="TextBox 34">
              <a:extLst>
                <a:ext uri="{FF2B5EF4-FFF2-40B4-BE49-F238E27FC236}">
                  <a16:creationId xmlns:a16="http://schemas.microsoft.com/office/drawing/2014/main" id="{5C2B6A54-40ED-F64F-A6B1-BB5FE88CD935}"/>
                </a:ext>
              </a:extLst>
            </p:cNvPr>
            <p:cNvSpPr txBox="1"/>
            <p:nvPr/>
          </p:nvSpPr>
          <p:spPr>
            <a:xfrm>
              <a:off x="4685045" y="3756851"/>
              <a:ext cx="228600" cy="228600"/>
            </a:xfrm>
            <a:prstGeom prst="ellipse">
              <a:avLst/>
            </a:prstGeom>
            <a:solidFill>
              <a:schemeClr val="bg1"/>
            </a:solidFill>
            <a:ln w="6350">
              <a:solidFill>
                <a:schemeClr val="tx1"/>
              </a:solidFill>
            </a:ln>
          </p:spPr>
          <p:txBody>
            <a:bodyPr wrap="none" lIns="0" tIns="0" rIns="0" bIns="0" rtlCol="0" anchor="ctr" anchorCtr="0">
              <a:noAutofit/>
            </a:bodyPr>
            <a:lstStyle/>
            <a:p>
              <a:pPr algn="ctr"/>
              <a:r>
                <a:rPr lang="en-US" sz="1200" b="1" dirty="0">
                  <a:latin typeface="Calibri" panose="020F0502020204030204" pitchFamily="34" charset="0"/>
                  <a:cs typeface="Calibri" panose="020F0502020204030204" pitchFamily="34" charset="0"/>
                </a:rPr>
                <a:t>C</a:t>
              </a:r>
            </a:p>
          </p:txBody>
        </p:sp>
        <p:sp>
          <p:nvSpPr>
            <p:cNvPr id="36" name="TextBox 35">
              <a:extLst>
                <a:ext uri="{FF2B5EF4-FFF2-40B4-BE49-F238E27FC236}">
                  <a16:creationId xmlns:a16="http://schemas.microsoft.com/office/drawing/2014/main" id="{192847F1-A2C9-2C4A-947C-F07C7F0CF9DE}"/>
                </a:ext>
              </a:extLst>
            </p:cNvPr>
            <p:cNvSpPr txBox="1"/>
            <p:nvPr/>
          </p:nvSpPr>
          <p:spPr>
            <a:xfrm>
              <a:off x="8069048" y="4664337"/>
              <a:ext cx="228600" cy="228600"/>
            </a:xfrm>
            <a:prstGeom prst="ellipse">
              <a:avLst/>
            </a:prstGeom>
            <a:solidFill>
              <a:schemeClr val="bg1"/>
            </a:solidFill>
            <a:ln w="6350">
              <a:solidFill>
                <a:schemeClr val="tx1"/>
              </a:solidFill>
            </a:ln>
          </p:spPr>
          <p:txBody>
            <a:bodyPr wrap="none" lIns="0" tIns="0" rIns="0" bIns="0" rtlCol="0" anchor="ctr" anchorCtr="0">
              <a:noAutofit/>
            </a:bodyPr>
            <a:lstStyle/>
            <a:p>
              <a:pPr algn="ctr"/>
              <a:r>
                <a:rPr lang="en-US" sz="1200" b="1" dirty="0">
                  <a:latin typeface="Calibri" panose="020F0502020204030204" pitchFamily="34" charset="0"/>
                  <a:cs typeface="Calibri" panose="020F0502020204030204" pitchFamily="34" charset="0"/>
                </a:rPr>
                <a:t>A</a:t>
              </a:r>
            </a:p>
          </p:txBody>
        </p:sp>
        <p:sp>
          <p:nvSpPr>
            <p:cNvPr id="37" name="TextBox 36">
              <a:extLst>
                <a:ext uri="{FF2B5EF4-FFF2-40B4-BE49-F238E27FC236}">
                  <a16:creationId xmlns:a16="http://schemas.microsoft.com/office/drawing/2014/main" id="{16FB5F08-FC30-2D46-A843-556C6DAD3E72}"/>
                </a:ext>
              </a:extLst>
            </p:cNvPr>
            <p:cNvSpPr txBox="1"/>
            <p:nvPr/>
          </p:nvSpPr>
          <p:spPr>
            <a:xfrm>
              <a:off x="6853704" y="3810480"/>
              <a:ext cx="228600" cy="228600"/>
            </a:xfrm>
            <a:prstGeom prst="ellipse">
              <a:avLst/>
            </a:prstGeom>
            <a:solidFill>
              <a:schemeClr val="bg1"/>
            </a:solidFill>
            <a:ln w="6350">
              <a:solidFill>
                <a:schemeClr val="tx1"/>
              </a:solidFill>
            </a:ln>
          </p:spPr>
          <p:txBody>
            <a:bodyPr wrap="none" lIns="0" tIns="0" rIns="0" bIns="0" rtlCol="0" anchor="ctr" anchorCtr="0">
              <a:noAutofit/>
            </a:bodyPr>
            <a:lstStyle/>
            <a:p>
              <a:pPr algn="ctr"/>
              <a:r>
                <a:rPr lang="en-US" sz="1200" b="1" dirty="0">
                  <a:latin typeface="Calibri" panose="020F0502020204030204" pitchFamily="34" charset="0"/>
                  <a:cs typeface="Calibri" panose="020F0502020204030204" pitchFamily="34" charset="0"/>
                </a:rPr>
                <a:t>C</a:t>
              </a:r>
            </a:p>
          </p:txBody>
        </p:sp>
        <p:sp>
          <p:nvSpPr>
            <p:cNvPr id="38" name="TextBox 37">
              <a:extLst>
                <a:ext uri="{FF2B5EF4-FFF2-40B4-BE49-F238E27FC236}">
                  <a16:creationId xmlns:a16="http://schemas.microsoft.com/office/drawing/2014/main" id="{2C5E4B86-06C2-B44B-B414-532ED52BD1C6}"/>
                </a:ext>
              </a:extLst>
            </p:cNvPr>
            <p:cNvSpPr txBox="1"/>
            <p:nvPr/>
          </p:nvSpPr>
          <p:spPr>
            <a:xfrm>
              <a:off x="7187500" y="3565696"/>
              <a:ext cx="228600" cy="228600"/>
            </a:xfrm>
            <a:prstGeom prst="ellipse">
              <a:avLst/>
            </a:prstGeom>
            <a:solidFill>
              <a:schemeClr val="bg1"/>
            </a:solidFill>
            <a:ln w="6350">
              <a:solidFill>
                <a:schemeClr val="tx1"/>
              </a:solidFill>
            </a:ln>
          </p:spPr>
          <p:txBody>
            <a:bodyPr wrap="none" lIns="0" tIns="0" rIns="0" bIns="0" rtlCol="0" anchor="ctr" anchorCtr="0">
              <a:noAutofit/>
            </a:bodyPr>
            <a:lstStyle/>
            <a:p>
              <a:pPr algn="ctr"/>
              <a:r>
                <a:rPr lang="en-US" sz="1200" b="1" dirty="0">
                  <a:latin typeface="Calibri" panose="020F0502020204030204" pitchFamily="34" charset="0"/>
                  <a:cs typeface="Calibri" panose="020F0502020204030204" pitchFamily="34" charset="0"/>
                </a:rPr>
                <a:t>D</a:t>
              </a:r>
            </a:p>
          </p:txBody>
        </p:sp>
        <p:sp>
          <p:nvSpPr>
            <p:cNvPr id="39" name="TextBox 38">
              <a:extLst>
                <a:ext uri="{FF2B5EF4-FFF2-40B4-BE49-F238E27FC236}">
                  <a16:creationId xmlns:a16="http://schemas.microsoft.com/office/drawing/2014/main" id="{88D28246-8684-5645-B430-D2C501657B9C}"/>
                </a:ext>
              </a:extLst>
            </p:cNvPr>
            <p:cNvSpPr txBox="1"/>
            <p:nvPr/>
          </p:nvSpPr>
          <p:spPr>
            <a:xfrm>
              <a:off x="5912154" y="3158608"/>
              <a:ext cx="228600" cy="228600"/>
            </a:xfrm>
            <a:prstGeom prst="ellipse">
              <a:avLst/>
            </a:prstGeom>
            <a:solidFill>
              <a:schemeClr val="bg1"/>
            </a:solidFill>
            <a:ln w="6350">
              <a:solidFill>
                <a:schemeClr val="tx1"/>
              </a:solidFill>
            </a:ln>
          </p:spPr>
          <p:txBody>
            <a:bodyPr wrap="none" lIns="0" tIns="0" rIns="0" bIns="0" rtlCol="0" anchor="ctr" anchorCtr="0">
              <a:noAutofit/>
            </a:bodyPr>
            <a:lstStyle/>
            <a:p>
              <a:pPr algn="ctr"/>
              <a:r>
                <a:rPr lang="en-US" sz="1200" b="1" dirty="0">
                  <a:latin typeface="Calibri" panose="020F0502020204030204" pitchFamily="34" charset="0"/>
                  <a:cs typeface="Calibri" panose="020F0502020204030204" pitchFamily="34" charset="0"/>
                </a:rPr>
                <a:t>A</a:t>
              </a:r>
            </a:p>
          </p:txBody>
        </p:sp>
      </p:grpSp>
    </p:spTree>
    <p:extLst>
      <p:ext uri="{BB962C8B-B14F-4D97-AF65-F5344CB8AC3E}">
        <p14:creationId xmlns:p14="http://schemas.microsoft.com/office/powerpoint/2010/main" val="2868373991"/>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219D1-46E9-3745-AEF1-6A8B0E90484F}"/>
              </a:ext>
            </a:extLst>
          </p:cNvPr>
          <p:cNvSpPr>
            <a:spLocks noGrp="1"/>
          </p:cNvSpPr>
          <p:nvPr>
            <p:ph type="title"/>
          </p:nvPr>
        </p:nvSpPr>
        <p:spPr/>
        <p:txBody>
          <a:bodyPr>
            <a:normAutofit/>
          </a:bodyPr>
          <a:lstStyle/>
          <a:p>
            <a:r>
              <a:rPr lang="en-US" dirty="0"/>
              <a:t>SARS-CoV-2 </a:t>
            </a:r>
            <a:r>
              <a:rPr lang="en-US" dirty="0" err="1"/>
              <a:t>RdRp</a:t>
            </a:r>
            <a:r>
              <a:rPr lang="en-US" dirty="0"/>
              <a:t> Complex </a:t>
            </a:r>
            <a:br>
              <a:rPr lang="en-US" dirty="0"/>
            </a:br>
            <a:r>
              <a:rPr lang="en-US" dirty="0"/>
              <a:t>and SARS-CoV-2 Genome Replication</a:t>
            </a:r>
          </a:p>
        </p:txBody>
      </p:sp>
    </p:spTree>
    <p:extLst>
      <p:ext uri="{BB962C8B-B14F-4D97-AF65-F5344CB8AC3E}">
        <p14:creationId xmlns:p14="http://schemas.microsoft.com/office/powerpoint/2010/main" val="2416136228"/>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7C63A85-ABDD-A44E-87B3-23C76272E8AA}"/>
              </a:ext>
            </a:extLst>
          </p:cNvPr>
          <p:cNvGrpSpPr/>
          <p:nvPr/>
        </p:nvGrpSpPr>
        <p:grpSpPr>
          <a:xfrm>
            <a:off x="97015" y="1378210"/>
            <a:ext cx="5614416" cy="5479790"/>
            <a:chOff x="-959" y="1378210"/>
            <a:chExt cx="5614416" cy="5479790"/>
          </a:xfrm>
        </p:grpSpPr>
        <p:pic>
          <p:nvPicPr>
            <p:cNvPr id="4" name="Picture 3" descr="A picture containing holding, small, hand, phone&#10;&#10;Description automatically generated">
              <a:extLst>
                <a:ext uri="{FF2B5EF4-FFF2-40B4-BE49-F238E27FC236}">
                  <a16:creationId xmlns:a16="http://schemas.microsoft.com/office/drawing/2014/main" id="{5365F2AD-77F0-41CC-A50D-09CFFF9581F6}"/>
                </a:ext>
              </a:extLst>
            </p:cNvPr>
            <p:cNvPicPr>
              <a:picLocks noChangeAspect="1"/>
            </p:cNvPicPr>
            <p:nvPr/>
          </p:nvPicPr>
          <p:blipFill>
            <a:blip r:embed="rId2"/>
            <a:stretch>
              <a:fillRect/>
            </a:stretch>
          </p:blipFill>
          <p:spPr>
            <a:xfrm>
              <a:off x="-959" y="1378210"/>
              <a:ext cx="5614416" cy="5479790"/>
            </a:xfrm>
            <a:prstGeom prst="rect">
              <a:avLst/>
            </a:prstGeom>
          </p:spPr>
        </p:pic>
        <p:sp>
          <p:nvSpPr>
            <p:cNvPr id="56" name="TextBox 55">
              <a:extLst>
                <a:ext uri="{FF2B5EF4-FFF2-40B4-BE49-F238E27FC236}">
                  <a16:creationId xmlns:a16="http://schemas.microsoft.com/office/drawing/2014/main" id="{3494AD4E-99CE-4DF2-A707-4A214B4CCF64}"/>
                </a:ext>
              </a:extLst>
            </p:cNvPr>
            <p:cNvSpPr txBox="1"/>
            <p:nvPr/>
          </p:nvSpPr>
          <p:spPr>
            <a:xfrm>
              <a:off x="1826881" y="4398513"/>
              <a:ext cx="444930" cy="184666"/>
            </a:xfrm>
            <a:prstGeom prst="rect">
              <a:avLst/>
            </a:prstGeom>
            <a:noFill/>
          </p:spPr>
          <p:txBody>
            <a:bodyPr wrap="none" lIns="0" tIns="0" rIns="0" bIns="0" rtlCol="0">
              <a:spAutoFit/>
            </a:bodyPr>
            <a:lstStyle>
              <a:defPPr>
                <a:defRPr lang="en-US"/>
              </a:defPPr>
              <a:lvl1pPr algn="ctr">
                <a:defRPr sz="850">
                  <a:effectLst>
                    <a:glow rad="152400">
                      <a:schemeClr val="bg1">
                        <a:alpha val="60000"/>
                      </a:schemeClr>
                    </a:glow>
                  </a:effectLst>
                  <a:latin typeface="Arial"/>
                </a:defRPr>
              </a:lvl1pPr>
            </a:lstStyle>
            <a:p>
              <a:r>
                <a:rPr lang="en-US" sz="1200" dirty="0">
                  <a:latin typeface="Calibri" panose="020F0502020204030204" pitchFamily="34" charset="0"/>
                  <a:cs typeface="Calibri" panose="020F0502020204030204" pitchFamily="34" charset="0"/>
                </a:rPr>
                <a:t>Fingers</a:t>
              </a:r>
            </a:p>
          </p:txBody>
        </p:sp>
        <p:sp>
          <p:nvSpPr>
            <p:cNvPr id="57" name="TextBox 56">
              <a:extLst>
                <a:ext uri="{FF2B5EF4-FFF2-40B4-BE49-F238E27FC236}">
                  <a16:creationId xmlns:a16="http://schemas.microsoft.com/office/drawing/2014/main" id="{7B0F9EF8-CE26-42A2-BD93-82FD169C686A}"/>
                </a:ext>
              </a:extLst>
            </p:cNvPr>
            <p:cNvSpPr txBox="1"/>
            <p:nvPr/>
          </p:nvSpPr>
          <p:spPr>
            <a:xfrm>
              <a:off x="3236073" y="4434050"/>
              <a:ext cx="439224" cy="184666"/>
            </a:xfrm>
            <a:prstGeom prst="rect">
              <a:avLst/>
            </a:prstGeom>
            <a:noFill/>
          </p:spPr>
          <p:txBody>
            <a:bodyPr wrap="none" lIns="0" tIns="0" rIns="0" bIns="0" rtlCol="0">
              <a:spAutoFit/>
            </a:bodyPr>
            <a:lstStyle>
              <a:defPPr>
                <a:defRPr lang="en-US"/>
              </a:defPPr>
              <a:lvl1pPr algn="ctr">
                <a:defRPr sz="850">
                  <a:effectLst>
                    <a:glow rad="152400">
                      <a:schemeClr val="bg1">
                        <a:alpha val="60000"/>
                      </a:schemeClr>
                    </a:glow>
                  </a:effectLst>
                  <a:latin typeface="Arial"/>
                </a:defRPr>
              </a:lvl1pPr>
            </a:lstStyle>
            <a:p>
              <a:r>
                <a:rPr lang="en-US" sz="1200" dirty="0">
                  <a:latin typeface="Calibri" panose="020F0502020204030204" pitchFamily="34" charset="0"/>
                  <a:cs typeface="Calibri" panose="020F0502020204030204" pitchFamily="34" charset="0"/>
                </a:rPr>
                <a:t>Thumb</a:t>
              </a:r>
            </a:p>
          </p:txBody>
        </p:sp>
        <p:sp>
          <p:nvSpPr>
            <p:cNvPr id="58" name="TextBox 57">
              <a:extLst>
                <a:ext uri="{FF2B5EF4-FFF2-40B4-BE49-F238E27FC236}">
                  <a16:creationId xmlns:a16="http://schemas.microsoft.com/office/drawing/2014/main" id="{2DF91AE4-45A9-4032-8541-0D10C3C04635}"/>
                </a:ext>
              </a:extLst>
            </p:cNvPr>
            <p:cNvSpPr txBox="1"/>
            <p:nvPr/>
          </p:nvSpPr>
          <p:spPr>
            <a:xfrm>
              <a:off x="2623198" y="5346863"/>
              <a:ext cx="309252" cy="184666"/>
            </a:xfrm>
            <a:prstGeom prst="rect">
              <a:avLst/>
            </a:prstGeom>
            <a:noFill/>
          </p:spPr>
          <p:txBody>
            <a:bodyPr wrap="none" lIns="0" tIns="0" rIns="0" bIns="0" rtlCol="0">
              <a:spAutoFit/>
            </a:bodyPr>
            <a:lstStyle>
              <a:defPPr>
                <a:defRPr lang="en-US"/>
              </a:defPPr>
              <a:lvl1pPr algn="ctr">
                <a:defRPr sz="850">
                  <a:effectLst>
                    <a:glow rad="152400">
                      <a:schemeClr val="bg1">
                        <a:alpha val="60000"/>
                      </a:schemeClr>
                    </a:glow>
                  </a:effectLst>
                  <a:latin typeface="Arial"/>
                </a:defRPr>
              </a:lvl1pPr>
            </a:lstStyle>
            <a:p>
              <a:r>
                <a:rPr lang="en-US" sz="1200" dirty="0">
                  <a:latin typeface="Calibri" panose="020F0502020204030204" pitchFamily="34" charset="0"/>
                  <a:cs typeface="Calibri" panose="020F0502020204030204" pitchFamily="34" charset="0"/>
                </a:rPr>
                <a:t>Palm</a:t>
              </a:r>
            </a:p>
          </p:txBody>
        </p:sp>
        <p:sp>
          <p:nvSpPr>
            <p:cNvPr id="59" name="TextBox 58">
              <a:extLst>
                <a:ext uri="{FF2B5EF4-FFF2-40B4-BE49-F238E27FC236}">
                  <a16:creationId xmlns:a16="http://schemas.microsoft.com/office/drawing/2014/main" id="{0F997B26-B7CF-4604-AEF1-C5FEE497AC0C}"/>
                </a:ext>
              </a:extLst>
            </p:cNvPr>
            <p:cNvSpPr txBox="1"/>
            <p:nvPr/>
          </p:nvSpPr>
          <p:spPr>
            <a:xfrm>
              <a:off x="2997660" y="3501232"/>
              <a:ext cx="299762" cy="184666"/>
            </a:xfrm>
            <a:prstGeom prst="rect">
              <a:avLst/>
            </a:prstGeom>
            <a:noFill/>
          </p:spPr>
          <p:txBody>
            <a:bodyPr wrap="none" lIns="0" tIns="0" rIns="0" bIns="0" rtlCol="0">
              <a:spAutoFit/>
            </a:bodyPr>
            <a:lstStyle>
              <a:defPPr>
                <a:defRPr lang="en-US"/>
              </a:defPPr>
              <a:lvl1pPr algn="ctr">
                <a:defRPr sz="850">
                  <a:effectLst>
                    <a:glow rad="152400">
                      <a:schemeClr val="bg1">
                        <a:alpha val="60000"/>
                      </a:schemeClr>
                    </a:glow>
                  </a:effectLst>
                  <a:latin typeface="Arial"/>
                </a:defRPr>
              </a:lvl1pPr>
            </a:lstStyle>
            <a:p>
              <a:r>
                <a:rPr lang="en-US" sz="1200" dirty="0">
                  <a:latin typeface="Calibri" panose="020F0502020204030204" pitchFamily="34" charset="0"/>
                  <a:cs typeface="Calibri" panose="020F0502020204030204" pitchFamily="34" charset="0"/>
                </a:rPr>
                <a:t>nsp8</a:t>
              </a:r>
            </a:p>
          </p:txBody>
        </p:sp>
        <p:sp>
          <p:nvSpPr>
            <p:cNvPr id="60" name="TextBox 59">
              <a:extLst>
                <a:ext uri="{FF2B5EF4-FFF2-40B4-BE49-F238E27FC236}">
                  <a16:creationId xmlns:a16="http://schemas.microsoft.com/office/drawing/2014/main" id="{D6A11DC5-8D3B-4ECA-9A2A-770777F068E6}"/>
                </a:ext>
              </a:extLst>
            </p:cNvPr>
            <p:cNvSpPr txBox="1"/>
            <p:nvPr/>
          </p:nvSpPr>
          <p:spPr>
            <a:xfrm>
              <a:off x="3157204" y="3095626"/>
              <a:ext cx="299762" cy="184666"/>
            </a:xfrm>
            <a:prstGeom prst="rect">
              <a:avLst/>
            </a:prstGeom>
            <a:noFill/>
          </p:spPr>
          <p:txBody>
            <a:bodyPr wrap="none" lIns="0" tIns="0" rIns="0" bIns="0" rtlCol="0">
              <a:spAutoFit/>
            </a:bodyPr>
            <a:lstStyle>
              <a:defPPr>
                <a:defRPr lang="en-US"/>
              </a:defPPr>
              <a:lvl1pPr algn="ctr">
                <a:defRPr sz="850">
                  <a:effectLst>
                    <a:glow rad="152400">
                      <a:schemeClr val="bg1">
                        <a:alpha val="60000"/>
                      </a:schemeClr>
                    </a:glow>
                  </a:effectLst>
                  <a:latin typeface="Arial"/>
                </a:defRPr>
              </a:lvl1pPr>
            </a:lstStyle>
            <a:p>
              <a:r>
                <a:rPr lang="en-US" sz="1200" dirty="0">
                  <a:latin typeface="Calibri" panose="020F0502020204030204" pitchFamily="34" charset="0"/>
                  <a:cs typeface="Calibri" panose="020F0502020204030204" pitchFamily="34" charset="0"/>
                </a:rPr>
                <a:t>nsp7</a:t>
              </a:r>
            </a:p>
          </p:txBody>
        </p:sp>
        <p:sp>
          <p:nvSpPr>
            <p:cNvPr id="63" name="TextBox 62">
              <a:extLst>
                <a:ext uri="{FF2B5EF4-FFF2-40B4-BE49-F238E27FC236}">
                  <a16:creationId xmlns:a16="http://schemas.microsoft.com/office/drawing/2014/main" id="{C4576A87-13D4-4946-B2B0-5386F1F38B8E}"/>
                </a:ext>
              </a:extLst>
            </p:cNvPr>
            <p:cNvSpPr txBox="1"/>
            <p:nvPr/>
          </p:nvSpPr>
          <p:spPr>
            <a:xfrm>
              <a:off x="145536" y="5349608"/>
              <a:ext cx="1234505" cy="215444"/>
            </a:xfrm>
            <a:prstGeom prst="rect">
              <a:avLst/>
            </a:prstGeom>
            <a:noFill/>
          </p:spPr>
          <p:txBody>
            <a:bodyPr wrap="none" lIns="0" tIns="0" rIns="0" bIns="0" rtlCol="0">
              <a:spAutoFit/>
            </a:bodyPr>
            <a:lstStyle/>
            <a:p>
              <a:pPr algn="ctr"/>
              <a:r>
                <a:rPr lang="en-US" sz="1400" b="1" dirty="0">
                  <a:latin typeface="Calibri" panose="020F0502020204030204" pitchFamily="34" charset="0"/>
                  <a:cs typeface="Calibri" panose="020F0502020204030204" pitchFamily="34" charset="0"/>
                </a:rPr>
                <a:t>(-)ssRNA, “copy”</a:t>
              </a:r>
            </a:p>
          </p:txBody>
        </p:sp>
        <p:sp>
          <p:nvSpPr>
            <p:cNvPr id="64" name="TextBox 63">
              <a:extLst>
                <a:ext uri="{FF2B5EF4-FFF2-40B4-BE49-F238E27FC236}">
                  <a16:creationId xmlns:a16="http://schemas.microsoft.com/office/drawing/2014/main" id="{C9EFC413-A128-4888-A248-CB5A55B1576F}"/>
                </a:ext>
              </a:extLst>
            </p:cNvPr>
            <p:cNvSpPr txBox="1"/>
            <p:nvPr/>
          </p:nvSpPr>
          <p:spPr>
            <a:xfrm>
              <a:off x="3931972" y="5682304"/>
              <a:ext cx="1594347" cy="215444"/>
            </a:xfrm>
            <a:prstGeom prst="rect">
              <a:avLst/>
            </a:prstGeom>
            <a:noFill/>
          </p:spPr>
          <p:txBody>
            <a:bodyPr wrap="none" lIns="0" tIns="0" rIns="0" bIns="0" rtlCol="0">
              <a:spAutoFit/>
            </a:bodyPr>
            <a:lstStyle/>
            <a:p>
              <a:pPr algn="ctr"/>
              <a:r>
                <a:rPr lang="en-US" sz="1400" b="1" dirty="0">
                  <a:latin typeface="Calibri" panose="020F0502020204030204" pitchFamily="34" charset="0"/>
                  <a:cs typeface="Calibri" panose="020F0502020204030204" pitchFamily="34" charset="0"/>
                </a:rPr>
                <a:t>(+)ssRNA, “template”</a:t>
              </a:r>
            </a:p>
          </p:txBody>
        </p:sp>
        <p:sp>
          <p:nvSpPr>
            <p:cNvPr id="65" name="TextBox 64">
              <a:extLst>
                <a:ext uri="{FF2B5EF4-FFF2-40B4-BE49-F238E27FC236}">
                  <a16:creationId xmlns:a16="http://schemas.microsoft.com/office/drawing/2014/main" id="{8AC509DB-1936-4719-A00F-80E81096DAE8}"/>
                </a:ext>
              </a:extLst>
            </p:cNvPr>
            <p:cNvSpPr txBox="1"/>
            <p:nvPr/>
          </p:nvSpPr>
          <p:spPr>
            <a:xfrm>
              <a:off x="792732" y="2110726"/>
              <a:ext cx="1594347" cy="215444"/>
            </a:xfrm>
            <a:prstGeom prst="rect">
              <a:avLst/>
            </a:prstGeom>
            <a:noFill/>
          </p:spPr>
          <p:txBody>
            <a:bodyPr wrap="none" lIns="0" tIns="0" rIns="0" bIns="0" rtlCol="0">
              <a:spAutoFit/>
            </a:bodyPr>
            <a:lstStyle/>
            <a:p>
              <a:pPr algn="ctr"/>
              <a:r>
                <a:rPr lang="en-US" sz="1400" b="1" dirty="0">
                  <a:latin typeface="Calibri" panose="020F0502020204030204" pitchFamily="34" charset="0"/>
                  <a:cs typeface="Calibri" panose="020F0502020204030204" pitchFamily="34" charset="0"/>
                </a:rPr>
                <a:t>(+)ssRNA, “template”</a:t>
              </a:r>
            </a:p>
          </p:txBody>
        </p:sp>
      </p:grpSp>
      <p:sp>
        <p:nvSpPr>
          <p:cNvPr id="2" name="Title 1">
            <a:extLst>
              <a:ext uri="{FF2B5EF4-FFF2-40B4-BE49-F238E27FC236}">
                <a16:creationId xmlns:a16="http://schemas.microsoft.com/office/drawing/2014/main" id="{FFDD4F9A-D486-4A85-B5E9-E6CECCB92450}"/>
              </a:ext>
            </a:extLst>
          </p:cNvPr>
          <p:cNvSpPr>
            <a:spLocks noGrp="1"/>
          </p:cNvSpPr>
          <p:nvPr>
            <p:ph type="title"/>
          </p:nvPr>
        </p:nvSpPr>
        <p:spPr/>
        <p:txBody>
          <a:bodyPr>
            <a:normAutofit fontScale="90000"/>
          </a:bodyPr>
          <a:lstStyle/>
          <a:p>
            <a:r>
              <a:rPr lang="en-US" sz="2800" dirty="0"/>
              <a:t>SARS-CoV-2 RNA-Dependent RNA Polymerase (RdRp) Complex: </a:t>
            </a:r>
            <a:br>
              <a:rPr lang="en-US" sz="2800" dirty="0"/>
            </a:br>
            <a:r>
              <a:rPr lang="en-US" sz="2800" dirty="0"/>
              <a:t>Genome Replication</a:t>
            </a:r>
          </a:p>
        </p:txBody>
      </p:sp>
      <p:pic>
        <p:nvPicPr>
          <p:cNvPr id="10" name="Picture 9">
            <a:extLst>
              <a:ext uri="{FF2B5EF4-FFF2-40B4-BE49-F238E27FC236}">
                <a16:creationId xmlns:a16="http://schemas.microsoft.com/office/drawing/2014/main" id="{549794C6-0346-420A-89EC-4A51AB2F6149}"/>
              </a:ext>
            </a:extLst>
          </p:cNvPr>
          <p:cNvPicPr>
            <a:picLocks noChangeAspect="1"/>
          </p:cNvPicPr>
          <p:nvPr/>
        </p:nvPicPr>
        <p:blipFill>
          <a:blip r:embed="rId3"/>
          <a:srcRect/>
          <a:stretch/>
        </p:blipFill>
        <p:spPr>
          <a:xfrm>
            <a:off x="3797875" y="1421260"/>
            <a:ext cx="5115188" cy="1416590"/>
          </a:xfrm>
          <a:prstGeom prst="rect">
            <a:avLst/>
          </a:prstGeom>
        </p:spPr>
      </p:pic>
      <p:pic>
        <p:nvPicPr>
          <p:cNvPr id="6" name="Picture 5">
            <a:extLst>
              <a:ext uri="{FF2B5EF4-FFF2-40B4-BE49-F238E27FC236}">
                <a16:creationId xmlns:a16="http://schemas.microsoft.com/office/drawing/2014/main" id="{B227C552-BD1D-E841-983F-FA4401F8CFC4}"/>
              </a:ext>
            </a:extLst>
          </p:cNvPr>
          <p:cNvPicPr>
            <a:picLocks noChangeAspect="1"/>
          </p:cNvPicPr>
          <p:nvPr/>
        </p:nvPicPr>
        <p:blipFill>
          <a:blip r:embed="rId4"/>
          <a:stretch>
            <a:fillRect/>
          </a:stretch>
        </p:blipFill>
        <p:spPr>
          <a:xfrm>
            <a:off x="5806877" y="2709413"/>
            <a:ext cx="2311400" cy="3378200"/>
          </a:xfrm>
          <a:prstGeom prst="rect">
            <a:avLst/>
          </a:prstGeom>
        </p:spPr>
      </p:pic>
    </p:spTree>
    <p:extLst>
      <p:ext uri="{BB962C8B-B14F-4D97-AF65-F5344CB8AC3E}">
        <p14:creationId xmlns:p14="http://schemas.microsoft.com/office/powerpoint/2010/main" val="2967917828"/>
      </p:ext>
    </p:extLst>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NCRC.thmx</Template>
  <TotalTime>66481</TotalTime>
  <Words>1115</Words>
  <Application>Microsoft Macintosh PowerPoint</Application>
  <PresentationFormat>On-screen Show (4:3)</PresentationFormat>
  <Paragraphs>207</Paragraphs>
  <Slides>21</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ＭＳ Ｐゴシック</vt:lpstr>
      <vt:lpstr>Arial</vt:lpstr>
      <vt:lpstr>Calibri</vt:lpstr>
      <vt:lpstr>Geneva</vt:lpstr>
      <vt:lpstr>Lucida Grande</vt:lpstr>
      <vt:lpstr>Times New Roman</vt:lpstr>
      <vt:lpstr>Wingdings</vt:lpstr>
      <vt:lpstr>NCRC</vt:lpstr>
      <vt:lpstr>SARS-CoV-2 and COVID-19</vt:lpstr>
      <vt:lpstr>Acknowledgments</vt:lpstr>
      <vt:lpstr>Use of the Remdesivir: Mechanism of Action Slide Set </vt:lpstr>
      <vt:lpstr>SARS-CoV-2 RdRp and RdRp Complex</vt:lpstr>
      <vt:lpstr>SARS-CoV-2 RNA-Dependent RNA Polymerase (RdRp): nsp12</vt:lpstr>
      <vt:lpstr>SARS-CoV-2 RNA-Dependent RNA Polymerase (RdRp) Complex:  nsp7, nsp8, and nsp12</vt:lpstr>
      <vt:lpstr>SARS-CoV-2 RNA-Dependent RNA Polymerase (RdRp) Complex:  nsp7, nsp8, and nsp12</vt:lpstr>
      <vt:lpstr>SARS-CoV-2 RdRp Complex  and SARS-CoV-2 Genome Replication</vt:lpstr>
      <vt:lpstr>SARS-CoV-2 RNA-Dependent RNA Polymerase (RdRp) Complex:  Genome Replication</vt:lpstr>
      <vt:lpstr>SARS-CoV-2 RNA-Dependent RNA Polymerase (RdRp) Complex: Genome Replication</vt:lpstr>
      <vt:lpstr>SARS-CoV-2 RNA-Dependent RNA Polymerase (RdRp) Complex:  Genome Replication</vt:lpstr>
      <vt:lpstr>SARS-CoV-2 RNA-Dependent RNA Polymerase (RdRp): Complex:  Genome Replication, Addition of Nucleoside Triphosphates (NTPs)</vt:lpstr>
      <vt:lpstr>SARS-CoV-2 RNA-Dependent RNA Polymerase (RdRp) Complex: Genome Replication, Addition of Nucleoside Triphosphates (NTPs)</vt:lpstr>
      <vt:lpstr>Remdesivir Structure</vt:lpstr>
      <vt:lpstr>Chemical Structure of Remdesivir (prodrug)</vt:lpstr>
      <vt:lpstr>RDV-TP Compared to ATP</vt:lpstr>
      <vt:lpstr>Remdesivir Activation and  Inhibition of SARS-CoV-2 Genome Replication</vt:lpstr>
      <vt:lpstr>Remdesivir Activation</vt:lpstr>
      <vt:lpstr>Remdesivir (RDV) Mechanism of Action: Delayed Chain Termination</vt:lpstr>
      <vt:lpstr>Remdesivir (RDV) Mechanism of Action: Delayed Chain Termination</vt:lpstr>
      <vt:lpstr>Remdesivir (RDV) Mechanism of Action: Delayed Chain Termination via Addition of RDV-TP</vt:lpstr>
    </vt:vector>
  </TitlesOfParts>
  <Company>HMC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H. Spach</cp:lastModifiedBy>
  <cp:revision>3072</cp:revision>
  <cp:lastPrinted>2008-02-05T14:34:24Z</cp:lastPrinted>
  <dcterms:created xsi:type="dcterms:W3CDTF">2010-11-28T05:36:22Z</dcterms:created>
  <dcterms:modified xsi:type="dcterms:W3CDTF">2020-06-12T14:45:02Z</dcterms:modified>
</cp:coreProperties>
</file>